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463" r:id="rId2"/>
    <p:sldId id="464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5662"/>
    <a:srgbClr val="23795A"/>
    <a:srgbClr val="E8F4EC"/>
    <a:srgbClr val="81BDD3"/>
    <a:srgbClr val="A1C9E9"/>
    <a:srgbClr val="014570"/>
    <a:srgbClr val="E3F5ED"/>
    <a:srgbClr val="D4DDE4"/>
    <a:srgbClr val="7CBCD2"/>
    <a:srgbClr val="7795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4"/>
    <p:restoredTop sz="94521"/>
  </p:normalViewPr>
  <p:slideViewPr>
    <p:cSldViewPr snapToGrid="0" snapToObjects="1">
      <p:cViewPr varScale="1">
        <p:scale>
          <a:sx n="118" d="100"/>
          <a:sy n="118" d="100"/>
        </p:scale>
        <p:origin x="216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20D11-AE35-3A4E-A7BB-FEEBE5ABA8D5}" type="datetimeFigureOut">
              <a:rPr lang="de-DE" smtClean="0"/>
              <a:t>04.10.26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BE3280-84BD-4F4E-94CD-F3FA496B62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2989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>
            <a:extLst>
              <a:ext uri="{FF2B5EF4-FFF2-40B4-BE49-F238E27FC236}">
                <a16:creationId xmlns:a16="http://schemas.microsoft.com/office/drawing/2014/main" id="{3AAEA7E4-F9F1-89F0-7FD5-4D8BC85DB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B75FCEE-AE4E-8646-A835-E2E7F5ECC6D6}" type="datetimeFigureOut">
              <a:rPr lang="en-US"/>
              <a:pPr>
                <a:defRPr/>
              </a:pPr>
              <a:t>10/4/26</a:t>
            </a:fld>
            <a:endParaRPr lang="en-US"/>
          </a:p>
        </p:txBody>
      </p:sp>
      <p:sp>
        <p:nvSpPr>
          <p:cNvPr id="5" name="Footer 4">
            <a:extLst>
              <a:ext uri="{FF2B5EF4-FFF2-40B4-BE49-F238E27FC236}">
                <a16:creationId xmlns:a16="http://schemas.microsoft.com/office/drawing/2014/main" id="{6D5DF100-E7AB-14E1-5C00-853096543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5">
            <a:extLst>
              <a:ext uri="{FF2B5EF4-FFF2-40B4-BE49-F238E27FC236}">
                <a16:creationId xmlns:a16="http://schemas.microsoft.com/office/drawing/2014/main" id="{F69AD113-D4CB-3B78-146A-8F1337CFB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01ECE5-4CBC-4A44-82F5-FA7E626754B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03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slide" Target="slide2.xml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DE84D-E6F0-71C8-CDFA-11111454F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607CA121-CFAA-3AE2-6202-CCB64A2601F3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9A97E455-F5C9-C89D-1FED-1C02DD38B381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B39D155B-68ED-885B-0F6C-2E144B56CB31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E0B14BFC-684E-9362-E821-18949D8EA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0832B4B7-D281-E07A-52A7-A09E4B37DB28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C4364CFA-3DBA-4409-0B14-1D75FD5D0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Handlungskette</a:t>
            </a:r>
          </a:p>
          <a:p>
            <a:pPr eaLnBrk="1" hangingPunct="1"/>
            <a:r>
              <a:rPr lang="de-DE" altLang="de-DE" sz="3200" dirty="0">
                <a:solidFill>
                  <a:srgbClr val="81BDD3"/>
                </a:solidFill>
              </a:rPr>
              <a:t>Was ändert sich bei Mobbingverdacht?</a:t>
            </a:r>
          </a:p>
        </p:txBody>
      </p:sp>
      <p:sp>
        <p:nvSpPr>
          <p:cNvPr id="500" name="Band 1">
            <a:extLst>
              <a:ext uri="{FF2B5EF4-FFF2-40B4-BE49-F238E27FC236}">
                <a16:creationId xmlns:a16="http://schemas.microsoft.com/office/drawing/2014/main" id="{EEA4F9A9-72C6-8E62-166B-214DB0D85F08}"/>
              </a:ext>
            </a:extLst>
          </p:cNvPr>
          <p:cNvSpPr/>
          <p:nvPr/>
        </p:nvSpPr>
        <p:spPr>
          <a:xfrm>
            <a:off x="566056" y="1587500"/>
            <a:ext cx="11130643" cy="1397000"/>
          </a:xfrm>
          <a:prstGeom prst="roundRect">
            <a:avLst>
              <a:gd name="adj" fmla="val 9000"/>
            </a:avLst>
          </a:prstGeom>
          <a:solidFill>
            <a:srgbClr val="EDEFF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01" name="Nummer 1">
            <a:extLst>
              <a:ext uri="{FF2B5EF4-FFF2-40B4-BE49-F238E27FC236}">
                <a16:creationId xmlns:a16="http://schemas.microsoft.com/office/drawing/2014/main" id="{37B4EC46-D29D-F32E-5CB0-F910352BD9D5}"/>
              </a:ext>
            </a:extLst>
          </p:cNvPr>
          <p:cNvSpPr/>
          <p:nvPr/>
        </p:nvSpPr>
        <p:spPr>
          <a:xfrm>
            <a:off x="1093834" y="1761816"/>
            <a:ext cx="482600" cy="482600"/>
          </a:xfrm>
          <a:prstGeom prst="ellipse">
            <a:avLst/>
          </a:prstGeom>
          <a:solidFill>
            <a:srgbClr val="5C6770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600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02" name="Text 502">
            <a:extLst>
              <a:ext uri="{FF2B5EF4-FFF2-40B4-BE49-F238E27FC236}">
                <a16:creationId xmlns:a16="http://schemas.microsoft.com/office/drawing/2014/main" id="{E8AC54B2-E6A9-62CA-BB39-BAB572F369AD}"/>
              </a:ext>
            </a:extLst>
          </p:cNvPr>
          <p:cNvSpPr txBox="1"/>
          <p:nvPr/>
        </p:nvSpPr>
        <p:spPr>
          <a:xfrm>
            <a:off x="771980" y="2372912"/>
            <a:ext cx="15748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495663"/>
                </a:solidFill>
              </a:rPr>
              <a:t>Sofort handeln</a:t>
            </a:r>
          </a:p>
        </p:txBody>
      </p:sp>
      <p:cxnSp>
        <p:nvCxnSpPr>
          <p:cNvPr id="503" name="Pfeil 503">
            <a:extLst>
              <a:ext uri="{FF2B5EF4-FFF2-40B4-BE49-F238E27FC236}">
                <a16:creationId xmlns:a16="http://schemas.microsoft.com/office/drawing/2014/main" id="{DEE08F9B-1F53-6995-BA12-3997CBB170EA}"/>
              </a:ext>
            </a:extLst>
          </p:cNvPr>
          <p:cNvCxnSpPr/>
          <p:nvPr/>
        </p:nvCxnSpPr>
        <p:spPr>
          <a:xfrm>
            <a:off x="2159000" y="1790700"/>
            <a:ext cx="0" cy="990600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504" name="Karte 1.1">
            <a:extLst>
              <a:ext uri="{FF2B5EF4-FFF2-40B4-BE49-F238E27FC236}">
                <a16:creationId xmlns:a16="http://schemas.microsoft.com/office/drawing/2014/main" id="{0C56155B-1706-3DB4-68A8-28226E74AA2C}"/>
              </a:ext>
            </a:extLst>
          </p:cNvPr>
          <p:cNvSpPr/>
          <p:nvPr/>
        </p:nvSpPr>
        <p:spPr>
          <a:xfrm>
            <a:off x="2311400" y="17399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05" name="Icon-Kreis">
            <a:extLst>
              <a:ext uri="{FF2B5EF4-FFF2-40B4-BE49-F238E27FC236}">
                <a16:creationId xmlns:a16="http://schemas.microsoft.com/office/drawing/2014/main" id="{FAAEB5A5-4740-F98F-0A46-C78DE67775E3}"/>
              </a:ext>
            </a:extLst>
          </p:cNvPr>
          <p:cNvSpPr/>
          <p:nvPr/>
        </p:nvSpPr>
        <p:spPr>
          <a:xfrm>
            <a:off x="2438400" y="20193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06" name="Text 506">
            <a:extLst>
              <a:ext uri="{FF2B5EF4-FFF2-40B4-BE49-F238E27FC236}">
                <a16:creationId xmlns:a16="http://schemas.microsoft.com/office/drawing/2014/main" id="{01374927-C8A1-28AF-83C7-478BE48BDD2A}"/>
              </a:ext>
            </a:extLst>
          </p:cNvPr>
          <p:cNvSpPr txBox="1"/>
          <p:nvPr/>
        </p:nvSpPr>
        <p:spPr>
          <a:xfrm>
            <a:off x="3048000" y="20320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Beobachtung /</a:t>
            </a:r>
            <a:br>
              <a:rPr lang="de-DE" dirty="0"/>
            </a:br>
            <a:r>
              <a:rPr lang="de-DE" sz="1300" dirty="0">
                <a:solidFill>
                  <a:srgbClr val="3F4E54"/>
                </a:solidFill>
              </a:rPr>
              <a:t>Benachrichtigung</a:t>
            </a:r>
          </a:p>
        </p:txBody>
      </p:sp>
      <p:cxnSp>
        <p:nvCxnSpPr>
          <p:cNvPr id="507" name="Pfeil 507">
            <a:extLst>
              <a:ext uri="{FF2B5EF4-FFF2-40B4-BE49-F238E27FC236}">
                <a16:creationId xmlns:a16="http://schemas.microsoft.com/office/drawing/2014/main" id="{8DFF58A0-9094-A2F9-8DCA-771D7D05063B}"/>
              </a:ext>
            </a:extLst>
          </p:cNvPr>
          <p:cNvCxnSpPr/>
          <p:nvPr/>
        </p:nvCxnSpPr>
        <p:spPr>
          <a:xfrm>
            <a:off x="5181600" y="2286000"/>
            <a:ext cx="228600" cy="0"/>
          </a:xfrm>
          <a:prstGeom prst="line">
            <a:avLst/>
          </a:prstGeom>
          <a:ln w="22225" cap="rnd">
            <a:solidFill>
              <a:srgbClr val="5C6770"/>
            </a:solidFill>
            <a:tailEnd type="triangle" w="med" len="med"/>
          </a:ln>
        </p:spPr>
      </p:cxnSp>
      <p:sp>
        <p:nvSpPr>
          <p:cNvPr id="508" name="Karte 1.2">
            <a:extLst>
              <a:ext uri="{FF2B5EF4-FFF2-40B4-BE49-F238E27FC236}">
                <a16:creationId xmlns:a16="http://schemas.microsoft.com/office/drawing/2014/main" id="{F7981C7A-BCD0-DDE7-E0D3-F851FA6FDE37}"/>
              </a:ext>
            </a:extLst>
          </p:cNvPr>
          <p:cNvSpPr/>
          <p:nvPr/>
        </p:nvSpPr>
        <p:spPr>
          <a:xfrm>
            <a:off x="5511800" y="17399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09" name="Icon-Kreis">
            <a:extLst>
              <a:ext uri="{FF2B5EF4-FFF2-40B4-BE49-F238E27FC236}">
                <a16:creationId xmlns:a16="http://schemas.microsoft.com/office/drawing/2014/main" id="{0FCE283F-7022-330F-5D8C-0D857FA4417F}"/>
              </a:ext>
            </a:extLst>
          </p:cNvPr>
          <p:cNvSpPr/>
          <p:nvPr/>
        </p:nvSpPr>
        <p:spPr>
          <a:xfrm>
            <a:off x="5638800" y="20193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10" name="Text 510">
            <a:extLst>
              <a:ext uri="{FF2B5EF4-FFF2-40B4-BE49-F238E27FC236}">
                <a16:creationId xmlns:a16="http://schemas.microsoft.com/office/drawing/2014/main" id="{8121EED7-6D98-3585-3C51-BCAA6EF7C867}"/>
              </a:ext>
            </a:extLst>
          </p:cNvPr>
          <p:cNvSpPr txBox="1"/>
          <p:nvPr/>
        </p:nvSpPr>
        <p:spPr>
          <a:xfrm>
            <a:off x="6248400" y="20320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Sofortmaßnahme</a:t>
            </a:r>
          </a:p>
        </p:txBody>
      </p:sp>
      <p:sp>
        <p:nvSpPr>
          <p:cNvPr id="511" name="Badge">
            <a:extLst>
              <a:ext uri="{FF2B5EF4-FFF2-40B4-BE49-F238E27FC236}">
                <a16:creationId xmlns:a16="http://schemas.microsoft.com/office/drawing/2014/main" id="{5FAE1D7A-DBE5-C723-D772-8751F57F2D45}"/>
              </a:ext>
            </a:extLst>
          </p:cNvPr>
          <p:cNvSpPr/>
          <p:nvPr/>
        </p:nvSpPr>
        <p:spPr>
          <a:xfrm>
            <a:off x="7696200" y="18034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</a:t>
            </a:r>
          </a:p>
        </p:txBody>
      </p:sp>
      <p:cxnSp>
        <p:nvCxnSpPr>
          <p:cNvPr id="512" name="Pfeil 512">
            <a:extLst>
              <a:ext uri="{FF2B5EF4-FFF2-40B4-BE49-F238E27FC236}">
                <a16:creationId xmlns:a16="http://schemas.microsoft.com/office/drawing/2014/main" id="{A7687DC7-3669-7C0B-4472-5C73D919BCEF}"/>
              </a:ext>
            </a:extLst>
          </p:cNvPr>
          <p:cNvCxnSpPr/>
          <p:nvPr/>
        </p:nvCxnSpPr>
        <p:spPr>
          <a:xfrm>
            <a:off x="8382000" y="2286000"/>
            <a:ext cx="228600" cy="0"/>
          </a:xfrm>
          <a:prstGeom prst="line">
            <a:avLst/>
          </a:prstGeom>
          <a:ln w="22225" cap="rnd">
            <a:solidFill>
              <a:srgbClr val="5C6770"/>
            </a:solidFill>
            <a:tailEnd type="triangle" w="med" len="med"/>
          </a:ln>
        </p:spPr>
      </p:cxnSp>
      <p:sp>
        <p:nvSpPr>
          <p:cNvPr id="513" name="Karte 1.3">
            <a:extLst>
              <a:ext uri="{FF2B5EF4-FFF2-40B4-BE49-F238E27FC236}">
                <a16:creationId xmlns:a16="http://schemas.microsoft.com/office/drawing/2014/main" id="{5B7CA47B-C8C2-C328-0367-605EDE68882C}"/>
              </a:ext>
            </a:extLst>
          </p:cNvPr>
          <p:cNvSpPr/>
          <p:nvPr/>
        </p:nvSpPr>
        <p:spPr>
          <a:xfrm>
            <a:off x="8712200" y="17399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14" name="Icon-Kreis">
            <a:extLst>
              <a:ext uri="{FF2B5EF4-FFF2-40B4-BE49-F238E27FC236}">
                <a16:creationId xmlns:a16="http://schemas.microsoft.com/office/drawing/2014/main" id="{217D0D36-BE96-0E6C-D79F-251305F414E8}"/>
              </a:ext>
            </a:extLst>
          </p:cNvPr>
          <p:cNvSpPr/>
          <p:nvPr/>
        </p:nvSpPr>
        <p:spPr>
          <a:xfrm>
            <a:off x="8839200" y="20193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15" name="Text 515">
            <a:extLst>
              <a:ext uri="{FF2B5EF4-FFF2-40B4-BE49-F238E27FC236}">
                <a16:creationId xmlns:a16="http://schemas.microsoft.com/office/drawing/2014/main" id="{57C3F4DC-E4E1-C378-22E1-57483792B088}"/>
              </a:ext>
            </a:extLst>
          </p:cNvPr>
          <p:cNvSpPr txBox="1"/>
          <p:nvPr/>
        </p:nvSpPr>
        <p:spPr>
          <a:xfrm>
            <a:off x="9448800" y="20320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Dokumentation I</a:t>
            </a:r>
          </a:p>
        </p:txBody>
      </p:sp>
      <p:sp>
        <p:nvSpPr>
          <p:cNvPr id="516" name="Badge">
            <a:extLst>
              <a:ext uri="{FF2B5EF4-FFF2-40B4-BE49-F238E27FC236}">
                <a16:creationId xmlns:a16="http://schemas.microsoft.com/office/drawing/2014/main" id="{4E2EF2CF-D900-4AC8-8B9C-30F53E083757}"/>
              </a:ext>
            </a:extLst>
          </p:cNvPr>
          <p:cNvSpPr/>
          <p:nvPr/>
        </p:nvSpPr>
        <p:spPr>
          <a:xfrm>
            <a:off x="10896600" y="18034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</a:t>
            </a:r>
          </a:p>
        </p:txBody>
      </p:sp>
      <p:cxnSp>
        <p:nvCxnSpPr>
          <p:cNvPr id="517" name="Pfeil 517">
            <a:extLst>
              <a:ext uri="{FF2B5EF4-FFF2-40B4-BE49-F238E27FC236}">
                <a16:creationId xmlns:a16="http://schemas.microsoft.com/office/drawing/2014/main" id="{D932695D-CEC0-F38F-90A2-2EF4919CCF64}"/>
              </a:ext>
            </a:extLst>
          </p:cNvPr>
          <p:cNvCxnSpPr/>
          <p:nvPr/>
        </p:nvCxnSpPr>
        <p:spPr>
          <a:xfrm>
            <a:off x="10096500" y="2832100"/>
            <a:ext cx="0" cy="241300"/>
          </a:xfrm>
          <a:prstGeom prst="line">
            <a:avLst/>
          </a:prstGeom>
          <a:ln w="22225" cap="rnd">
            <a:solidFill>
              <a:srgbClr val="5BA3BF"/>
            </a:solidFill>
          </a:ln>
        </p:spPr>
      </p:cxnSp>
      <p:cxnSp>
        <p:nvCxnSpPr>
          <p:cNvPr id="518" name="Pfeil 518">
            <a:extLst>
              <a:ext uri="{FF2B5EF4-FFF2-40B4-BE49-F238E27FC236}">
                <a16:creationId xmlns:a16="http://schemas.microsoft.com/office/drawing/2014/main" id="{831AC128-EA04-9389-D495-389812FF5FCA}"/>
              </a:ext>
            </a:extLst>
          </p:cNvPr>
          <p:cNvCxnSpPr/>
          <p:nvPr/>
        </p:nvCxnSpPr>
        <p:spPr>
          <a:xfrm flipH="1">
            <a:off x="3695700" y="3073400"/>
            <a:ext cx="6400800" cy="0"/>
          </a:xfrm>
          <a:prstGeom prst="line">
            <a:avLst/>
          </a:prstGeom>
          <a:ln w="22225" cap="rnd">
            <a:solidFill>
              <a:srgbClr val="5BA3BF"/>
            </a:solidFill>
          </a:ln>
        </p:spPr>
      </p:cxnSp>
      <p:sp>
        <p:nvSpPr>
          <p:cNvPr id="520" name="Band 2">
            <a:extLst>
              <a:ext uri="{FF2B5EF4-FFF2-40B4-BE49-F238E27FC236}">
                <a16:creationId xmlns:a16="http://schemas.microsoft.com/office/drawing/2014/main" id="{AB717744-1D5F-C09F-4ECE-4A69D24707D4}"/>
              </a:ext>
            </a:extLst>
          </p:cNvPr>
          <p:cNvSpPr/>
          <p:nvPr/>
        </p:nvSpPr>
        <p:spPr>
          <a:xfrm>
            <a:off x="566056" y="3162300"/>
            <a:ext cx="11130644" cy="1397000"/>
          </a:xfrm>
          <a:prstGeom prst="roundRect">
            <a:avLst>
              <a:gd name="adj" fmla="val 9000"/>
            </a:avLst>
          </a:prstGeom>
          <a:solidFill>
            <a:srgbClr val="EAF4F9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21" name="Nummer 2">
            <a:extLst>
              <a:ext uri="{FF2B5EF4-FFF2-40B4-BE49-F238E27FC236}">
                <a16:creationId xmlns:a16="http://schemas.microsoft.com/office/drawing/2014/main" id="{F1704F85-D878-2918-2BBD-17710E6E6C7F}"/>
              </a:ext>
            </a:extLst>
          </p:cNvPr>
          <p:cNvSpPr/>
          <p:nvPr/>
        </p:nvSpPr>
        <p:spPr>
          <a:xfrm>
            <a:off x="1092200" y="3341456"/>
            <a:ext cx="482600" cy="482600"/>
          </a:xfrm>
          <a:prstGeom prst="ellipse">
            <a:avLst/>
          </a:prstGeom>
          <a:solidFill>
            <a:srgbClr val="81BDD3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600" b="1" dirty="0">
                <a:solidFill>
                  <a:srgbClr val="2F4A58"/>
                </a:solidFill>
              </a:rPr>
              <a:t>2</a:t>
            </a:r>
          </a:p>
        </p:txBody>
      </p:sp>
      <p:sp>
        <p:nvSpPr>
          <p:cNvPr id="522" name="Text 522">
            <a:extLst>
              <a:ext uri="{FF2B5EF4-FFF2-40B4-BE49-F238E27FC236}">
                <a16:creationId xmlns:a16="http://schemas.microsoft.com/office/drawing/2014/main" id="{7E768FA2-C224-45B5-79C8-5391E9B7760A}"/>
              </a:ext>
            </a:extLst>
          </p:cNvPr>
          <p:cNvSpPr txBox="1"/>
          <p:nvPr/>
        </p:nvSpPr>
        <p:spPr>
          <a:xfrm>
            <a:off x="965200" y="3987800"/>
            <a:ext cx="15748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495663"/>
                </a:solidFill>
              </a:rPr>
              <a:t>Aufklären</a:t>
            </a:r>
          </a:p>
        </p:txBody>
      </p:sp>
      <p:cxnSp>
        <p:nvCxnSpPr>
          <p:cNvPr id="523" name="Pfeil 523">
            <a:extLst>
              <a:ext uri="{FF2B5EF4-FFF2-40B4-BE49-F238E27FC236}">
                <a16:creationId xmlns:a16="http://schemas.microsoft.com/office/drawing/2014/main" id="{21686292-DF08-B0B0-011E-8B263AADED83}"/>
              </a:ext>
            </a:extLst>
          </p:cNvPr>
          <p:cNvCxnSpPr/>
          <p:nvPr/>
        </p:nvCxnSpPr>
        <p:spPr>
          <a:xfrm>
            <a:off x="2159000" y="3365500"/>
            <a:ext cx="0" cy="990600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524" name="Karte 2.1">
            <a:extLst>
              <a:ext uri="{FF2B5EF4-FFF2-40B4-BE49-F238E27FC236}">
                <a16:creationId xmlns:a16="http://schemas.microsoft.com/office/drawing/2014/main" id="{D489AA26-03FD-4960-9190-B237D056C434}"/>
              </a:ext>
            </a:extLst>
          </p:cNvPr>
          <p:cNvSpPr/>
          <p:nvPr/>
        </p:nvSpPr>
        <p:spPr>
          <a:xfrm>
            <a:off x="2311400" y="33147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25" name="Icon-Kreis">
            <a:extLst>
              <a:ext uri="{FF2B5EF4-FFF2-40B4-BE49-F238E27FC236}">
                <a16:creationId xmlns:a16="http://schemas.microsoft.com/office/drawing/2014/main" id="{3D16E165-BF49-EF07-B55B-389B1DE6F5D4}"/>
              </a:ext>
            </a:extLst>
          </p:cNvPr>
          <p:cNvSpPr/>
          <p:nvPr/>
        </p:nvSpPr>
        <p:spPr>
          <a:xfrm>
            <a:off x="2438400" y="35941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26" name="Text 526">
            <a:extLst>
              <a:ext uri="{FF2B5EF4-FFF2-40B4-BE49-F238E27FC236}">
                <a16:creationId xmlns:a16="http://schemas.microsoft.com/office/drawing/2014/main" id="{0A56FFA3-5DE6-A93A-BD37-FF471C7963AC}"/>
              </a:ext>
            </a:extLst>
          </p:cNvPr>
          <p:cNvSpPr txBox="1"/>
          <p:nvPr/>
        </p:nvSpPr>
        <p:spPr>
          <a:xfrm>
            <a:off x="3048000" y="36068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Kommunikation</a:t>
            </a:r>
            <a:br>
              <a:rPr lang="de-DE" dirty="0"/>
            </a:br>
            <a:r>
              <a:rPr lang="de-DE" sz="1300" dirty="0">
                <a:solidFill>
                  <a:srgbClr val="3F4E54"/>
                </a:solidFill>
              </a:rPr>
              <a:t>Kollegen</a:t>
            </a:r>
          </a:p>
        </p:txBody>
      </p:sp>
      <p:sp>
        <p:nvSpPr>
          <p:cNvPr id="527" name="Badge">
            <a:extLst>
              <a:ext uri="{FF2B5EF4-FFF2-40B4-BE49-F238E27FC236}">
                <a16:creationId xmlns:a16="http://schemas.microsoft.com/office/drawing/2014/main" id="{F1EA5FB4-2E92-9690-BAA1-A18C54BBE078}"/>
              </a:ext>
            </a:extLst>
          </p:cNvPr>
          <p:cNvSpPr/>
          <p:nvPr/>
        </p:nvSpPr>
        <p:spPr>
          <a:xfrm>
            <a:off x="4495800" y="33782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</a:t>
            </a:r>
          </a:p>
        </p:txBody>
      </p:sp>
      <p:cxnSp>
        <p:nvCxnSpPr>
          <p:cNvPr id="528" name="Pfeil 528">
            <a:extLst>
              <a:ext uri="{FF2B5EF4-FFF2-40B4-BE49-F238E27FC236}">
                <a16:creationId xmlns:a16="http://schemas.microsoft.com/office/drawing/2014/main" id="{3E552F63-6681-A92A-5063-1A526BD28A5D}"/>
              </a:ext>
            </a:extLst>
          </p:cNvPr>
          <p:cNvCxnSpPr/>
          <p:nvPr/>
        </p:nvCxnSpPr>
        <p:spPr>
          <a:xfrm>
            <a:off x="5181600" y="3860800"/>
            <a:ext cx="228600" cy="0"/>
          </a:xfrm>
          <a:prstGeom prst="line">
            <a:avLst/>
          </a:prstGeom>
          <a:ln w="22225" cap="rnd">
            <a:solidFill>
              <a:srgbClr val="5BA3BF"/>
            </a:solidFill>
            <a:tailEnd type="triangle" w="med" len="med"/>
          </a:ln>
        </p:spPr>
      </p:cxnSp>
      <p:sp>
        <p:nvSpPr>
          <p:cNvPr id="529" name="Karte 2.2">
            <a:extLst>
              <a:ext uri="{FF2B5EF4-FFF2-40B4-BE49-F238E27FC236}">
                <a16:creationId xmlns:a16="http://schemas.microsoft.com/office/drawing/2014/main" id="{0192EF8F-8680-A019-0E3D-8BEF5018E9C3}"/>
              </a:ext>
            </a:extLst>
          </p:cNvPr>
          <p:cNvSpPr/>
          <p:nvPr/>
        </p:nvSpPr>
        <p:spPr>
          <a:xfrm>
            <a:off x="5511800" y="33147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30" name="Icon-Kreis">
            <a:extLst>
              <a:ext uri="{FF2B5EF4-FFF2-40B4-BE49-F238E27FC236}">
                <a16:creationId xmlns:a16="http://schemas.microsoft.com/office/drawing/2014/main" id="{6866D863-CF4A-EAFF-6A35-EEF25CA35DFB}"/>
              </a:ext>
            </a:extLst>
          </p:cNvPr>
          <p:cNvSpPr/>
          <p:nvPr/>
        </p:nvSpPr>
        <p:spPr>
          <a:xfrm>
            <a:off x="5638800" y="35941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31" name="Text 531">
            <a:extLst>
              <a:ext uri="{FF2B5EF4-FFF2-40B4-BE49-F238E27FC236}">
                <a16:creationId xmlns:a16="http://schemas.microsoft.com/office/drawing/2014/main" id="{B9B4E50B-076F-2A7F-1A79-7449E96A1A32}"/>
              </a:ext>
            </a:extLst>
          </p:cNvPr>
          <p:cNvSpPr txBox="1"/>
          <p:nvPr/>
        </p:nvSpPr>
        <p:spPr>
          <a:xfrm>
            <a:off x="6248400" y="36068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Vorfall aufklären /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analysieren</a:t>
            </a:r>
          </a:p>
        </p:txBody>
      </p:sp>
      <p:sp>
        <p:nvSpPr>
          <p:cNvPr id="532" name="Badge">
            <a:extLst>
              <a:ext uri="{FF2B5EF4-FFF2-40B4-BE49-F238E27FC236}">
                <a16:creationId xmlns:a16="http://schemas.microsoft.com/office/drawing/2014/main" id="{F1D67C96-A860-FE99-988E-9EF03FC9D43D}"/>
              </a:ext>
            </a:extLst>
          </p:cNvPr>
          <p:cNvSpPr/>
          <p:nvPr/>
        </p:nvSpPr>
        <p:spPr>
          <a:xfrm>
            <a:off x="7366000" y="3378200"/>
            <a:ext cx="7620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</a:t>
            </a:r>
          </a:p>
        </p:txBody>
      </p:sp>
      <p:cxnSp>
        <p:nvCxnSpPr>
          <p:cNvPr id="533" name="Pfeil 533">
            <a:extLst>
              <a:ext uri="{FF2B5EF4-FFF2-40B4-BE49-F238E27FC236}">
                <a16:creationId xmlns:a16="http://schemas.microsoft.com/office/drawing/2014/main" id="{585FE6B9-DFB1-16DC-E293-E2BED598BB91}"/>
              </a:ext>
            </a:extLst>
          </p:cNvPr>
          <p:cNvCxnSpPr/>
          <p:nvPr/>
        </p:nvCxnSpPr>
        <p:spPr>
          <a:xfrm>
            <a:off x="8382000" y="3860800"/>
            <a:ext cx="228600" cy="0"/>
          </a:xfrm>
          <a:prstGeom prst="line">
            <a:avLst/>
          </a:prstGeom>
          <a:ln w="22225" cap="rnd">
            <a:solidFill>
              <a:srgbClr val="5BA3BF"/>
            </a:solidFill>
            <a:tailEnd type="triangle" w="med" len="med"/>
          </a:ln>
        </p:spPr>
      </p:cxnSp>
      <p:sp>
        <p:nvSpPr>
          <p:cNvPr id="534" name="Karte 2.3">
            <a:extLst>
              <a:ext uri="{FF2B5EF4-FFF2-40B4-BE49-F238E27FC236}">
                <a16:creationId xmlns:a16="http://schemas.microsoft.com/office/drawing/2014/main" id="{0F6DE5D5-5C6E-2F1A-303D-AD84C8D53191}"/>
              </a:ext>
            </a:extLst>
          </p:cNvPr>
          <p:cNvSpPr/>
          <p:nvPr/>
        </p:nvSpPr>
        <p:spPr>
          <a:xfrm>
            <a:off x="8712200" y="33147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35" name="Icon-Kreis">
            <a:extLst>
              <a:ext uri="{FF2B5EF4-FFF2-40B4-BE49-F238E27FC236}">
                <a16:creationId xmlns:a16="http://schemas.microsoft.com/office/drawing/2014/main" id="{DA4D624A-F9AC-0B96-6D65-CD562041F591}"/>
              </a:ext>
            </a:extLst>
          </p:cNvPr>
          <p:cNvSpPr/>
          <p:nvPr/>
        </p:nvSpPr>
        <p:spPr>
          <a:xfrm>
            <a:off x="8839200" y="35941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36" name="Text 536">
            <a:extLst>
              <a:ext uri="{FF2B5EF4-FFF2-40B4-BE49-F238E27FC236}">
                <a16:creationId xmlns:a16="http://schemas.microsoft.com/office/drawing/2014/main" id="{66CF4DE9-B8E9-4CE7-993B-DBA4760CB440}"/>
              </a:ext>
            </a:extLst>
          </p:cNvPr>
          <p:cNvSpPr txBox="1"/>
          <p:nvPr/>
        </p:nvSpPr>
        <p:spPr>
          <a:xfrm>
            <a:off x="9448800" y="36068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Kommunikation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Eltern</a:t>
            </a:r>
          </a:p>
        </p:txBody>
      </p:sp>
      <p:sp>
        <p:nvSpPr>
          <p:cNvPr id="537" name="Badge">
            <a:extLst>
              <a:ext uri="{FF2B5EF4-FFF2-40B4-BE49-F238E27FC236}">
                <a16:creationId xmlns:a16="http://schemas.microsoft.com/office/drawing/2014/main" id="{0EB20D3B-B446-4A61-8CE0-0390D8DF27D1}"/>
              </a:ext>
            </a:extLst>
          </p:cNvPr>
          <p:cNvSpPr/>
          <p:nvPr/>
        </p:nvSpPr>
        <p:spPr>
          <a:xfrm>
            <a:off x="10896600" y="33782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</a:t>
            </a:r>
          </a:p>
        </p:txBody>
      </p:sp>
      <p:cxnSp>
        <p:nvCxnSpPr>
          <p:cNvPr id="538" name="Pfeil 538">
            <a:extLst>
              <a:ext uri="{FF2B5EF4-FFF2-40B4-BE49-F238E27FC236}">
                <a16:creationId xmlns:a16="http://schemas.microsoft.com/office/drawing/2014/main" id="{A599CEFD-4FC9-C631-F164-21B0E485A747}"/>
              </a:ext>
            </a:extLst>
          </p:cNvPr>
          <p:cNvCxnSpPr/>
          <p:nvPr/>
        </p:nvCxnSpPr>
        <p:spPr>
          <a:xfrm>
            <a:off x="10096500" y="4406900"/>
            <a:ext cx="0" cy="241300"/>
          </a:xfrm>
          <a:prstGeom prst="line">
            <a:avLst/>
          </a:prstGeom>
          <a:ln w="22225" cap="rnd">
            <a:solidFill>
              <a:srgbClr val="23795A"/>
            </a:solidFill>
          </a:ln>
        </p:spPr>
      </p:cxnSp>
      <p:cxnSp>
        <p:nvCxnSpPr>
          <p:cNvPr id="539" name="Pfeil 539">
            <a:extLst>
              <a:ext uri="{FF2B5EF4-FFF2-40B4-BE49-F238E27FC236}">
                <a16:creationId xmlns:a16="http://schemas.microsoft.com/office/drawing/2014/main" id="{4F98BC8E-4A16-032D-0360-14BE4264C2BE}"/>
              </a:ext>
            </a:extLst>
          </p:cNvPr>
          <p:cNvCxnSpPr/>
          <p:nvPr/>
        </p:nvCxnSpPr>
        <p:spPr>
          <a:xfrm flipH="1">
            <a:off x="3695700" y="4648200"/>
            <a:ext cx="6400800" cy="0"/>
          </a:xfrm>
          <a:prstGeom prst="line">
            <a:avLst/>
          </a:prstGeom>
          <a:ln w="22225" cap="rnd">
            <a:solidFill>
              <a:srgbClr val="23795A"/>
            </a:solidFill>
          </a:ln>
        </p:spPr>
      </p:cxnSp>
      <p:sp>
        <p:nvSpPr>
          <p:cNvPr id="541" name="Band 3">
            <a:extLst>
              <a:ext uri="{FF2B5EF4-FFF2-40B4-BE49-F238E27FC236}">
                <a16:creationId xmlns:a16="http://schemas.microsoft.com/office/drawing/2014/main" id="{437D72F9-5232-0C58-A922-1CF22A10901F}"/>
              </a:ext>
            </a:extLst>
          </p:cNvPr>
          <p:cNvSpPr/>
          <p:nvPr/>
        </p:nvSpPr>
        <p:spPr>
          <a:xfrm>
            <a:off x="566056" y="4737100"/>
            <a:ext cx="11130644" cy="1397000"/>
          </a:xfrm>
          <a:prstGeom prst="roundRect">
            <a:avLst>
              <a:gd name="adj" fmla="val 9000"/>
            </a:avLst>
          </a:prstGeom>
          <a:solidFill>
            <a:srgbClr val="E8F3EC"/>
          </a:solidFill>
          <a:ln>
            <a:noFill/>
          </a:ln>
        </p:spPr>
        <p:txBody>
          <a:bodyPr/>
          <a:lstStyle/>
          <a:p>
            <a:endParaRPr lang="de-DE" dirty="0"/>
          </a:p>
        </p:txBody>
      </p:sp>
      <p:sp>
        <p:nvSpPr>
          <p:cNvPr id="542" name="Nummer 3">
            <a:extLst>
              <a:ext uri="{FF2B5EF4-FFF2-40B4-BE49-F238E27FC236}">
                <a16:creationId xmlns:a16="http://schemas.microsoft.com/office/drawing/2014/main" id="{AE3B4482-DCF2-F536-3DAF-0E040DD9588F}"/>
              </a:ext>
            </a:extLst>
          </p:cNvPr>
          <p:cNvSpPr/>
          <p:nvPr/>
        </p:nvSpPr>
        <p:spPr>
          <a:xfrm>
            <a:off x="1099221" y="4902200"/>
            <a:ext cx="482600" cy="48260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600" b="1" dirty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543" name="Text 543">
            <a:extLst>
              <a:ext uri="{FF2B5EF4-FFF2-40B4-BE49-F238E27FC236}">
                <a16:creationId xmlns:a16="http://schemas.microsoft.com/office/drawing/2014/main" id="{52F84FD2-9F3E-2763-2255-135914BBAC13}"/>
              </a:ext>
            </a:extLst>
          </p:cNvPr>
          <p:cNvSpPr txBox="1"/>
          <p:nvPr/>
        </p:nvSpPr>
        <p:spPr>
          <a:xfrm>
            <a:off x="850976" y="5499100"/>
            <a:ext cx="15748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495663"/>
                </a:solidFill>
              </a:rPr>
              <a:t>Unterstützen</a:t>
            </a:r>
          </a:p>
        </p:txBody>
      </p:sp>
      <p:cxnSp>
        <p:nvCxnSpPr>
          <p:cNvPr id="544" name="Pfeil 544">
            <a:extLst>
              <a:ext uri="{FF2B5EF4-FFF2-40B4-BE49-F238E27FC236}">
                <a16:creationId xmlns:a16="http://schemas.microsoft.com/office/drawing/2014/main" id="{94F3898A-01DD-C772-801B-5D5F1EF27944}"/>
              </a:ext>
            </a:extLst>
          </p:cNvPr>
          <p:cNvCxnSpPr/>
          <p:nvPr/>
        </p:nvCxnSpPr>
        <p:spPr>
          <a:xfrm>
            <a:off x="2159000" y="4940300"/>
            <a:ext cx="0" cy="990600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545" name="Karte 3.1">
            <a:extLst>
              <a:ext uri="{FF2B5EF4-FFF2-40B4-BE49-F238E27FC236}">
                <a16:creationId xmlns:a16="http://schemas.microsoft.com/office/drawing/2014/main" id="{6D6B0D09-4A1D-3B2B-AA88-E5DA68CEE05D}"/>
              </a:ext>
            </a:extLst>
          </p:cNvPr>
          <p:cNvSpPr/>
          <p:nvPr/>
        </p:nvSpPr>
        <p:spPr>
          <a:xfrm>
            <a:off x="2311400" y="48895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46" name="Icon-Kreis">
            <a:extLst>
              <a:ext uri="{FF2B5EF4-FFF2-40B4-BE49-F238E27FC236}">
                <a16:creationId xmlns:a16="http://schemas.microsoft.com/office/drawing/2014/main" id="{C62F16FD-EEE3-BB5E-3685-DF088DCA2A93}"/>
              </a:ext>
            </a:extLst>
          </p:cNvPr>
          <p:cNvSpPr/>
          <p:nvPr/>
        </p:nvSpPr>
        <p:spPr>
          <a:xfrm>
            <a:off x="2438400" y="51689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47" name="Text 547">
            <a:extLst>
              <a:ext uri="{FF2B5EF4-FFF2-40B4-BE49-F238E27FC236}">
                <a16:creationId xmlns:a16="http://schemas.microsoft.com/office/drawing/2014/main" id="{ABD87549-C42C-3242-95E3-937A17199CB7}"/>
              </a:ext>
            </a:extLst>
          </p:cNvPr>
          <p:cNvSpPr txBox="1"/>
          <p:nvPr/>
        </p:nvSpPr>
        <p:spPr>
          <a:xfrm>
            <a:off x="3048000" y="51816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Maßnahmen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betroffene Personen</a:t>
            </a:r>
          </a:p>
        </p:txBody>
      </p:sp>
      <p:sp>
        <p:nvSpPr>
          <p:cNvPr id="548" name="Badge">
            <a:extLst>
              <a:ext uri="{FF2B5EF4-FFF2-40B4-BE49-F238E27FC236}">
                <a16:creationId xmlns:a16="http://schemas.microsoft.com/office/drawing/2014/main" id="{98BA9723-6C07-1975-2AC1-4F36063A0EB0}"/>
              </a:ext>
            </a:extLst>
          </p:cNvPr>
          <p:cNvSpPr/>
          <p:nvPr/>
        </p:nvSpPr>
        <p:spPr>
          <a:xfrm>
            <a:off x="4165600" y="4953000"/>
            <a:ext cx="7620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</a:t>
            </a:r>
          </a:p>
        </p:txBody>
      </p:sp>
      <p:cxnSp>
        <p:nvCxnSpPr>
          <p:cNvPr id="549" name="Pfeil 549">
            <a:extLst>
              <a:ext uri="{FF2B5EF4-FFF2-40B4-BE49-F238E27FC236}">
                <a16:creationId xmlns:a16="http://schemas.microsoft.com/office/drawing/2014/main" id="{B52A7E0F-97B7-24B5-69CE-C1F9FAAAA4A6}"/>
              </a:ext>
            </a:extLst>
          </p:cNvPr>
          <p:cNvCxnSpPr/>
          <p:nvPr/>
        </p:nvCxnSpPr>
        <p:spPr>
          <a:xfrm>
            <a:off x="5181600" y="5435600"/>
            <a:ext cx="228600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550" name="Karte 3.2">
            <a:extLst>
              <a:ext uri="{FF2B5EF4-FFF2-40B4-BE49-F238E27FC236}">
                <a16:creationId xmlns:a16="http://schemas.microsoft.com/office/drawing/2014/main" id="{B6F04F88-58C2-2D13-DDF2-12B39B67A3CC}"/>
              </a:ext>
            </a:extLst>
          </p:cNvPr>
          <p:cNvSpPr/>
          <p:nvPr/>
        </p:nvSpPr>
        <p:spPr>
          <a:xfrm>
            <a:off x="5511800" y="48895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51" name="Icon-Kreis">
            <a:extLst>
              <a:ext uri="{FF2B5EF4-FFF2-40B4-BE49-F238E27FC236}">
                <a16:creationId xmlns:a16="http://schemas.microsoft.com/office/drawing/2014/main" id="{71BE83B2-78A0-2971-EA6B-DDDE1365727C}"/>
              </a:ext>
            </a:extLst>
          </p:cNvPr>
          <p:cNvSpPr/>
          <p:nvPr/>
        </p:nvSpPr>
        <p:spPr>
          <a:xfrm>
            <a:off x="5638800" y="51689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52" name="Text 552">
            <a:extLst>
              <a:ext uri="{FF2B5EF4-FFF2-40B4-BE49-F238E27FC236}">
                <a16:creationId xmlns:a16="http://schemas.microsoft.com/office/drawing/2014/main" id="{E55B87BB-B142-3F95-E5B4-ABA355804F5D}"/>
              </a:ext>
            </a:extLst>
          </p:cNvPr>
          <p:cNvSpPr txBox="1"/>
          <p:nvPr/>
        </p:nvSpPr>
        <p:spPr>
          <a:xfrm>
            <a:off x="6248400" y="51816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Maßnahmen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ausübende Personen</a:t>
            </a:r>
          </a:p>
        </p:txBody>
      </p:sp>
      <p:sp>
        <p:nvSpPr>
          <p:cNvPr id="553" name="Badge">
            <a:extLst>
              <a:ext uri="{FF2B5EF4-FFF2-40B4-BE49-F238E27FC236}">
                <a16:creationId xmlns:a16="http://schemas.microsoft.com/office/drawing/2014/main" id="{18B7A6E9-4140-13CF-2B1D-2E96258714E6}"/>
              </a:ext>
            </a:extLst>
          </p:cNvPr>
          <p:cNvSpPr/>
          <p:nvPr/>
        </p:nvSpPr>
        <p:spPr>
          <a:xfrm>
            <a:off x="7010400" y="4953000"/>
            <a:ext cx="11176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 / SL</a:t>
            </a:r>
          </a:p>
        </p:txBody>
      </p:sp>
      <p:cxnSp>
        <p:nvCxnSpPr>
          <p:cNvPr id="554" name="Pfeil 554">
            <a:extLst>
              <a:ext uri="{FF2B5EF4-FFF2-40B4-BE49-F238E27FC236}">
                <a16:creationId xmlns:a16="http://schemas.microsoft.com/office/drawing/2014/main" id="{931E28CC-AADA-AFCE-66A4-5275C156D280}"/>
              </a:ext>
            </a:extLst>
          </p:cNvPr>
          <p:cNvCxnSpPr/>
          <p:nvPr/>
        </p:nvCxnSpPr>
        <p:spPr>
          <a:xfrm>
            <a:off x="8382000" y="5435600"/>
            <a:ext cx="228600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555" name="Karte 3.3">
            <a:extLst>
              <a:ext uri="{FF2B5EF4-FFF2-40B4-BE49-F238E27FC236}">
                <a16:creationId xmlns:a16="http://schemas.microsoft.com/office/drawing/2014/main" id="{DA207382-0F09-3236-CE10-BABAD04BAD70}"/>
              </a:ext>
            </a:extLst>
          </p:cNvPr>
          <p:cNvSpPr/>
          <p:nvPr/>
        </p:nvSpPr>
        <p:spPr>
          <a:xfrm>
            <a:off x="8712200" y="48895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56" name="Icon-Kreis">
            <a:extLst>
              <a:ext uri="{FF2B5EF4-FFF2-40B4-BE49-F238E27FC236}">
                <a16:creationId xmlns:a16="http://schemas.microsoft.com/office/drawing/2014/main" id="{DDDB058A-01B5-A876-C6CE-E6439FC9F3B3}"/>
              </a:ext>
            </a:extLst>
          </p:cNvPr>
          <p:cNvSpPr/>
          <p:nvPr/>
        </p:nvSpPr>
        <p:spPr>
          <a:xfrm>
            <a:off x="8839200" y="51689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57" name="Text 557">
            <a:extLst>
              <a:ext uri="{FF2B5EF4-FFF2-40B4-BE49-F238E27FC236}">
                <a16:creationId xmlns:a16="http://schemas.microsoft.com/office/drawing/2014/main" id="{9FFA2B05-FDBD-B311-EE08-4C04CFBE04A4}"/>
              </a:ext>
            </a:extLst>
          </p:cNvPr>
          <p:cNvSpPr txBox="1"/>
          <p:nvPr/>
        </p:nvSpPr>
        <p:spPr>
          <a:xfrm>
            <a:off x="9448800" y="52451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Abschließende Reflexion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+ Dokumentation der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Fallbearbeitung</a:t>
            </a:r>
          </a:p>
        </p:txBody>
      </p:sp>
      <p:sp>
        <p:nvSpPr>
          <p:cNvPr id="558" name="Badge">
            <a:extLst>
              <a:ext uri="{FF2B5EF4-FFF2-40B4-BE49-F238E27FC236}">
                <a16:creationId xmlns:a16="http://schemas.microsoft.com/office/drawing/2014/main" id="{38A586EE-4225-B1B5-370C-BCF6ED43B1AC}"/>
              </a:ext>
            </a:extLst>
          </p:cNvPr>
          <p:cNvSpPr/>
          <p:nvPr/>
        </p:nvSpPr>
        <p:spPr>
          <a:xfrm>
            <a:off x="10566400" y="4953000"/>
            <a:ext cx="7620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</a:t>
            </a:r>
          </a:p>
        </p:txBody>
      </p:sp>
      <p:cxnSp>
        <p:nvCxnSpPr>
          <p:cNvPr id="519" name="Pfeil 519">
            <a:extLst>
              <a:ext uri="{FF2B5EF4-FFF2-40B4-BE49-F238E27FC236}">
                <a16:creationId xmlns:a16="http://schemas.microsoft.com/office/drawing/2014/main" id="{3BB68C0B-05C0-6D55-75C1-C997D73C18F6}"/>
              </a:ext>
            </a:extLst>
          </p:cNvPr>
          <p:cNvCxnSpPr/>
          <p:nvPr/>
        </p:nvCxnSpPr>
        <p:spPr>
          <a:xfrm>
            <a:off x="3695700" y="3073400"/>
            <a:ext cx="0" cy="292100"/>
          </a:xfrm>
          <a:prstGeom prst="line">
            <a:avLst/>
          </a:prstGeom>
          <a:ln w="28575" cap="rnd">
            <a:solidFill>
              <a:srgbClr val="5BA3BF"/>
            </a:solidFill>
            <a:tailEnd type="triangle" w="lg" len="lg"/>
          </a:ln>
        </p:spPr>
      </p:cxnSp>
      <p:cxnSp>
        <p:nvCxnSpPr>
          <p:cNvPr id="540" name="Pfeil 540">
            <a:extLst>
              <a:ext uri="{FF2B5EF4-FFF2-40B4-BE49-F238E27FC236}">
                <a16:creationId xmlns:a16="http://schemas.microsoft.com/office/drawing/2014/main" id="{64CCD0DB-8E55-653C-B9A4-A804DDD941CA}"/>
              </a:ext>
            </a:extLst>
          </p:cNvPr>
          <p:cNvCxnSpPr/>
          <p:nvPr/>
        </p:nvCxnSpPr>
        <p:spPr>
          <a:xfrm>
            <a:off x="3695700" y="4648200"/>
            <a:ext cx="0" cy="292100"/>
          </a:xfrm>
          <a:prstGeom prst="line">
            <a:avLst/>
          </a:prstGeom>
          <a:ln w="28575" cap="rnd">
            <a:solidFill>
              <a:srgbClr val="23795A"/>
            </a:solidFill>
            <a:tailEnd type="triangle" w="lg" len="lg"/>
          </a:ln>
        </p:spPr>
      </p:cxnSp>
      <p:pic>
        <p:nvPicPr>
          <p:cNvPr id="559" name="Graphic 559" descr="Beobachtung">
            <a:extLst>
              <a:ext uri="{FF2B5EF4-FFF2-40B4-BE49-F238E27FC236}">
                <a16:creationId xmlns:a16="http://schemas.microsoft.com/office/drawing/2014/main" id="{DAF85DB5-DED8-4705-5B54-38CBDCEBA1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40000" y="2120900"/>
            <a:ext cx="330200" cy="330200"/>
          </a:xfrm>
          <a:prstGeom prst="rect">
            <a:avLst/>
          </a:prstGeom>
        </p:spPr>
      </p:pic>
      <p:pic>
        <p:nvPicPr>
          <p:cNvPr id="560" name="Graphic 560" descr="Sofortmaßnahme">
            <a:extLst>
              <a:ext uri="{FF2B5EF4-FFF2-40B4-BE49-F238E27FC236}">
                <a16:creationId xmlns:a16="http://schemas.microsoft.com/office/drawing/2014/main" id="{6A797188-04CC-7888-3127-1FCB4CBF0A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0400" y="2120900"/>
            <a:ext cx="330200" cy="330200"/>
          </a:xfrm>
          <a:prstGeom prst="rect">
            <a:avLst/>
          </a:prstGeom>
        </p:spPr>
      </p:pic>
      <p:pic>
        <p:nvPicPr>
          <p:cNvPr id="561" name="Graphic 561" descr="Dokumentation">
            <a:extLst>
              <a:ext uri="{FF2B5EF4-FFF2-40B4-BE49-F238E27FC236}">
                <a16:creationId xmlns:a16="http://schemas.microsoft.com/office/drawing/2014/main" id="{9FA87165-7E6C-BCFC-121E-7EB2687AE3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40800" y="2120900"/>
            <a:ext cx="330200" cy="330200"/>
          </a:xfrm>
          <a:prstGeom prst="rect">
            <a:avLst/>
          </a:prstGeom>
        </p:spPr>
      </p:pic>
      <p:pic>
        <p:nvPicPr>
          <p:cNvPr id="565" name="Graphic 565" descr="Betroffene unterstützen">
            <a:extLst>
              <a:ext uri="{FF2B5EF4-FFF2-40B4-BE49-F238E27FC236}">
                <a16:creationId xmlns:a16="http://schemas.microsoft.com/office/drawing/2014/main" id="{1CA937F8-58BD-E6A7-AE29-B95A4383E2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40000" y="5270500"/>
            <a:ext cx="330200" cy="330200"/>
          </a:xfrm>
          <a:prstGeom prst="rect">
            <a:avLst/>
          </a:prstGeom>
        </p:spPr>
      </p:pic>
      <p:pic>
        <p:nvPicPr>
          <p:cNvPr id="566" name="Graphic 566" descr="Ausübende Person">
            <a:extLst>
              <a:ext uri="{FF2B5EF4-FFF2-40B4-BE49-F238E27FC236}">
                <a16:creationId xmlns:a16="http://schemas.microsoft.com/office/drawing/2014/main" id="{6EA630CC-0532-14CB-9E43-C1500BEE7D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40400" y="5270500"/>
            <a:ext cx="330200" cy="330200"/>
          </a:xfrm>
          <a:prstGeom prst="rect">
            <a:avLst/>
          </a:prstGeom>
        </p:spPr>
      </p:pic>
      <p:pic>
        <p:nvPicPr>
          <p:cNvPr id="567" name="Graphic 567" descr="Reflexion und Dokumentation">
            <a:extLst>
              <a:ext uri="{FF2B5EF4-FFF2-40B4-BE49-F238E27FC236}">
                <a16:creationId xmlns:a16="http://schemas.microsoft.com/office/drawing/2014/main" id="{7CD820D6-0179-55BF-05A2-AA69B30F98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40800" y="5270500"/>
            <a:ext cx="330200" cy="330200"/>
          </a:xfrm>
          <a:prstGeom prst="rect">
            <a:avLst/>
          </a:prstGeom>
        </p:spPr>
      </p:pic>
      <p:pic>
        <p:nvPicPr>
          <p:cNvPr id="568" name="Graphic 568" descr="Kollegen">
            <a:extLst>
              <a:ext uri="{FF2B5EF4-FFF2-40B4-BE49-F238E27FC236}">
                <a16:creationId xmlns:a16="http://schemas.microsoft.com/office/drawing/2014/main" id="{2F9BC6C5-9F01-31DC-0172-3573F0BFD1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540000" y="3695700"/>
            <a:ext cx="330200" cy="330200"/>
          </a:xfrm>
          <a:prstGeom prst="rect">
            <a:avLst/>
          </a:prstGeom>
        </p:spPr>
      </p:pic>
      <p:pic>
        <p:nvPicPr>
          <p:cNvPr id="569" name="Graphic 569" descr="Vorfall aufklären">
            <a:extLst>
              <a:ext uri="{FF2B5EF4-FFF2-40B4-BE49-F238E27FC236}">
                <a16:creationId xmlns:a16="http://schemas.microsoft.com/office/drawing/2014/main" id="{DB0ECFCC-A68A-5E6E-0D0B-A4DB8C7E42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40400" y="3695700"/>
            <a:ext cx="330200" cy="330200"/>
          </a:xfrm>
          <a:prstGeom prst="rect">
            <a:avLst/>
          </a:prstGeom>
        </p:spPr>
      </p:pic>
      <p:pic>
        <p:nvPicPr>
          <p:cNvPr id="570" name="Graphic 570" descr="Eltern">
            <a:extLst>
              <a:ext uri="{FF2B5EF4-FFF2-40B4-BE49-F238E27FC236}">
                <a16:creationId xmlns:a16="http://schemas.microsoft.com/office/drawing/2014/main" id="{C7FA7E43-8472-0AF1-3915-2A0E7006C9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40800" y="3695700"/>
            <a:ext cx="330200" cy="330200"/>
          </a:xfrm>
          <a:prstGeom prst="rect">
            <a:avLst/>
          </a:prstGeom>
        </p:spPr>
      </p:pic>
      <p:sp>
        <p:nvSpPr>
          <p:cNvPr id="6" name="Badge">
            <a:extLst>
              <a:ext uri="{FF2B5EF4-FFF2-40B4-BE49-F238E27FC236}">
                <a16:creationId xmlns:a16="http://schemas.microsoft.com/office/drawing/2014/main" id="{A643B7B4-B057-9B9F-3C57-0FAF2184AE4B}"/>
              </a:ext>
            </a:extLst>
          </p:cNvPr>
          <p:cNvSpPr/>
          <p:nvPr/>
        </p:nvSpPr>
        <p:spPr>
          <a:xfrm>
            <a:off x="556080" y="6411954"/>
            <a:ext cx="198392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 = Beobachtende Lehrkraft</a:t>
            </a:r>
          </a:p>
        </p:txBody>
      </p:sp>
      <p:sp>
        <p:nvSpPr>
          <p:cNvPr id="8" name="Badge">
            <a:extLst>
              <a:ext uri="{FF2B5EF4-FFF2-40B4-BE49-F238E27FC236}">
                <a16:creationId xmlns:a16="http://schemas.microsoft.com/office/drawing/2014/main" id="{6EB753B1-BAE2-5AAA-9B97-5351A0A399B6}"/>
              </a:ext>
            </a:extLst>
          </p:cNvPr>
          <p:cNvSpPr/>
          <p:nvPr/>
        </p:nvSpPr>
        <p:spPr>
          <a:xfrm>
            <a:off x="2687846" y="6407897"/>
            <a:ext cx="147123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= Klassenleitung</a:t>
            </a:r>
          </a:p>
        </p:txBody>
      </p:sp>
      <p:sp>
        <p:nvSpPr>
          <p:cNvPr id="9" name="Badge">
            <a:extLst>
              <a:ext uri="{FF2B5EF4-FFF2-40B4-BE49-F238E27FC236}">
                <a16:creationId xmlns:a16="http://schemas.microsoft.com/office/drawing/2014/main" id="{0B1E80C2-81F6-2B3F-4148-FF07967BB96A}"/>
              </a:ext>
            </a:extLst>
          </p:cNvPr>
          <p:cNvSpPr/>
          <p:nvPr/>
        </p:nvSpPr>
        <p:spPr>
          <a:xfrm>
            <a:off x="4306922" y="6407897"/>
            <a:ext cx="147123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SL = Schulleitung</a:t>
            </a:r>
          </a:p>
        </p:txBody>
      </p:sp>
      <p:sp>
        <p:nvSpPr>
          <p:cNvPr id="10" name="Badge">
            <a:extLst>
              <a:ext uri="{FF2B5EF4-FFF2-40B4-BE49-F238E27FC236}">
                <a16:creationId xmlns:a16="http://schemas.microsoft.com/office/drawing/2014/main" id="{EEBCAFDE-E125-C156-7E76-AC603000C0C3}"/>
              </a:ext>
            </a:extLst>
          </p:cNvPr>
          <p:cNvSpPr/>
          <p:nvPr/>
        </p:nvSpPr>
        <p:spPr>
          <a:xfrm>
            <a:off x="5931386" y="6407897"/>
            <a:ext cx="160665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SA = Schulsozialarbeit</a:t>
            </a:r>
          </a:p>
        </p:txBody>
      </p:sp>
      <p:sp>
        <p:nvSpPr>
          <p:cNvPr id="571" name="Rounded Rectangle 570"/>
          <p:cNvSpPr/>
          <p:nvPr/>
        </p:nvSpPr>
        <p:spPr>
          <a:xfrm>
            <a:off x="2293112" y="1721612"/>
            <a:ext cx="2805176" cy="1128776"/>
          </a:xfrm>
          <a:prstGeom prst="roundRect">
            <a:avLst>
              <a:gd name="adj" fmla="val 10000"/>
            </a:avLst>
          </a:prstGeom>
          <a:solidFill>
            <a:srgbClr val="FFFFFF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2" name="Rounded Rectangle 571"/>
          <p:cNvSpPr/>
          <p:nvPr/>
        </p:nvSpPr>
        <p:spPr>
          <a:xfrm>
            <a:off x="5493512" y="1721612"/>
            <a:ext cx="2805176" cy="1128776"/>
          </a:xfrm>
          <a:prstGeom prst="roundRect">
            <a:avLst>
              <a:gd name="adj" fmla="val 10000"/>
            </a:avLst>
          </a:prstGeom>
          <a:solidFill>
            <a:srgbClr val="FFFFFF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3" name="Rounded Rectangle 572"/>
          <p:cNvSpPr/>
          <p:nvPr/>
        </p:nvSpPr>
        <p:spPr>
          <a:xfrm>
            <a:off x="8693912" y="1721612"/>
            <a:ext cx="2805176" cy="1128776"/>
          </a:xfrm>
          <a:prstGeom prst="roundRect">
            <a:avLst>
              <a:gd name="adj" fmla="val 10000"/>
            </a:avLst>
          </a:prstGeom>
          <a:solidFill>
            <a:srgbClr val="FFFFFF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4" name="Rounded Rectangle 573"/>
          <p:cNvSpPr/>
          <p:nvPr/>
        </p:nvSpPr>
        <p:spPr>
          <a:xfrm>
            <a:off x="2293112" y="3296412"/>
            <a:ext cx="2805176" cy="1128776"/>
          </a:xfrm>
          <a:prstGeom prst="roundRect">
            <a:avLst>
              <a:gd name="adj" fmla="val 10000"/>
            </a:avLst>
          </a:prstGeom>
          <a:solidFill>
            <a:srgbClr val="FFFFFF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5" name="Rounded Rectangle 574"/>
          <p:cNvSpPr/>
          <p:nvPr/>
        </p:nvSpPr>
        <p:spPr>
          <a:xfrm>
            <a:off x="8693912" y="3296412"/>
            <a:ext cx="2805176" cy="1128776"/>
          </a:xfrm>
          <a:prstGeom prst="roundRect">
            <a:avLst>
              <a:gd name="adj" fmla="val 10000"/>
            </a:avLst>
          </a:prstGeom>
          <a:solidFill>
            <a:srgbClr val="FFFFFF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6" name="Rounded Rectangle 575"/>
          <p:cNvSpPr/>
          <p:nvPr/>
        </p:nvSpPr>
        <p:spPr>
          <a:xfrm>
            <a:off x="8693912" y="4871212"/>
            <a:ext cx="2805176" cy="1128776"/>
          </a:xfrm>
          <a:prstGeom prst="roundRect">
            <a:avLst>
              <a:gd name="adj" fmla="val 10000"/>
            </a:avLst>
          </a:prstGeom>
          <a:solidFill>
            <a:srgbClr val="FFFFFF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7" name="Rounded Rectangle 576"/>
          <p:cNvSpPr/>
          <p:nvPr/>
        </p:nvSpPr>
        <p:spPr>
          <a:xfrm>
            <a:off x="5484368" y="3287268"/>
            <a:ext cx="2823464" cy="1147064"/>
          </a:xfrm>
          <a:prstGeom prst="roundRect">
            <a:avLst>
              <a:gd name="adj" fmla="val 10000"/>
            </a:avLst>
          </a:prstGeom>
          <a:noFill/>
          <a:ln w="31750">
            <a:solidFill>
              <a:srgbClr val="23795A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8" name="Rounded Rectangle 577">
            <a:hlinkClick r:id="rId12" action="ppaction://hlinksldjump"/>
          </p:cNvPr>
          <p:cNvSpPr/>
          <p:nvPr/>
        </p:nvSpPr>
        <p:spPr>
          <a:xfrm>
            <a:off x="7091680" y="4096004"/>
            <a:ext cx="1078992" cy="228600"/>
          </a:xfrm>
          <a:prstGeom prst="roundRect">
            <a:avLst>
              <a:gd name="adj" fmla="val 50000"/>
            </a:avLst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bei Mobbing ›</a:t>
            </a:r>
          </a:p>
        </p:txBody>
      </p:sp>
      <p:sp>
        <p:nvSpPr>
          <p:cNvPr id="579" name="Rounded Rectangle 578"/>
          <p:cNvSpPr/>
          <p:nvPr/>
        </p:nvSpPr>
        <p:spPr>
          <a:xfrm>
            <a:off x="2283968" y="4862068"/>
            <a:ext cx="2823464" cy="1147064"/>
          </a:xfrm>
          <a:prstGeom prst="roundRect">
            <a:avLst>
              <a:gd name="adj" fmla="val 10000"/>
            </a:avLst>
          </a:prstGeom>
          <a:noFill/>
          <a:ln w="31750">
            <a:solidFill>
              <a:srgbClr val="23795A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80" name="Rounded Rectangle 579">
            <a:hlinkClick r:id="rId12" action="ppaction://hlinksldjump"/>
          </p:cNvPr>
          <p:cNvSpPr/>
          <p:nvPr/>
        </p:nvSpPr>
        <p:spPr>
          <a:xfrm>
            <a:off x="3891280" y="5670804"/>
            <a:ext cx="1078992" cy="228600"/>
          </a:xfrm>
          <a:prstGeom prst="roundRect">
            <a:avLst>
              <a:gd name="adj" fmla="val 50000"/>
            </a:avLst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bei Mobbing ›</a:t>
            </a:r>
          </a:p>
        </p:txBody>
      </p:sp>
      <p:sp>
        <p:nvSpPr>
          <p:cNvPr id="581" name="Rounded Rectangle 580"/>
          <p:cNvSpPr/>
          <p:nvPr/>
        </p:nvSpPr>
        <p:spPr>
          <a:xfrm>
            <a:off x="5484368" y="4862068"/>
            <a:ext cx="2823464" cy="1147064"/>
          </a:xfrm>
          <a:prstGeom prst="roundRect">
            <a:avLst>
              <a:gd name="adj" fmla="val 10000"/>
            </a:avLst>
          </a:prstGeom>
          <a:noFill/>
          <a:ln w="31750">
            <a:solidFill>
              <a:srgbClr val="23795A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82" name="Rounded Rectangle 581">
            <a:hlinkClick r:id="rId12" action="ppaction://hlinksldjump"/>
          </p:cNvPr>
          <p:cNvSpPr/>
          <p:nvPr/>
        </p:nvSpPr>
        <p:spPr>
          <a:xfrm>
            <a:off x="7091680" y="5670804"/>
            <a:ext cx="1078992" cy="228600"/>
          </a:xfrm>
          <a:prstGeom prst="roundRect">
            <a:avLst>
              <a:gd name="adj" fmla="val 50000"/>
            </a:avLst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bei Mobbing ›</a:t>
            </a:r>
          </a:p>
        </p:txBody>
      </p:sp>
      <p:sp>
        <p:nvSpPr>
          <p:cNvPr id="583" name="Rounded Rectangle 582"/>
          <p:cNvSpPr/>
          <p:nvPr/>
        </p:nvSpPr>
        <p:spPr>
          <a:xfrm>
            <a:off x="7726679" y="6409944"/>
            <a:ext cx="3154680" cy="237744"/>
          </a:xfrm>
          <a:prstGeom prst="roundRect">
            <a:avLst>
              <a:gd name="adj" fmla="val 50000"/>
            </a:avLst>
          </a:prstGeom>
          <a:solidFill>
            <a:srgbClr val="E8F3EC"/>
          </a:solidFill>
          <a:ln w="12700">
            <a:solidFill>
              <a:srgbClr val="23795A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23795A"/>
                </a:solidFill>
                <a:latin typeface="Calibri"/>
              </a:rPr>
              <a:t>Grün umrandet = ändert sich bei Mobbingverdacht</a:t>
            </a:r>
          </a:p>
        </p:txBody>
      </p:sp>
    </p:spTree>
    <p:extLst>
      <p:ext uri="{BB962C8B-B14F-4D97-AF65-F5344CB8AC3E}">
        <p14:creationId xmlns:p14="http://schemas.microsoft.com/office/powerpoint/2010/main" val="1895262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B39D155B-68ED-885B-0F6C-2E144B56CB31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9A97E455-F5C9-C89D-1FED-1C02DD38B381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607CA121-CFAA-3AE2-6202-CCB64A2601F3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E0B14BFC-684E-9362-E821-18949D8EA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0832B4B7-D281-E07A-52A7-A09E4B37DB28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C4364CFA-3DBA-4409-0B14-1D75FD5D0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Handlungskette</a:t>
            </a:r>
          </a:p>
          <a:p>
            <a:pPr eaLnBrk="1" hangingPunct="1"/>
            <a:r>
              <a:rPr lang="de-DE" altLang="de-DE" sz="3200" dirty="0">
                <a:solidFill>
                  <a:srgbClr val="81BDD3"/>
                </a:solidFill>
              </a:rPr>
              <a:t>Bei Mobbingverdacht – Vorlage für unsere Schule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1591056"/>
            <a:ext cx="11128248" cy="2578608"/>
          </a:xfrm>
          <a:prstGeom prst="roundRect">
            <a:avLst>
              <a:gd name="adj" fmla="val 6000"/>
            </a:avLst>
          </a:prstGeom>
          <a:solidFill>
            <a:srgbClr val="EAF4F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4" name="Connector 23"/>
          <p:cNvCxnSpPr/>
          <p:nvPr/>
        </p:nvCxnSpPr>
        <p:spPr>
          <a:xfrm>
            <a:off x="2157984" y="1728216"/>
            <a:ext cx="0" cy="2304288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25" name="Oval 24"/>
          <p:cNvSpPr/>
          <p:nvPr/>
        </p:nvSpPr>
        <p:spPr>
          <a:xfrm>
            <a:off x="1143000" y="1737360"/>
            <a:ext cx="402336" cy="402336"/>
          </a:xfrm>
          <a:prstGeom prst="ellipse">
            <a:avLst/>
          </a:prstGeom>
          <a:solidFill>
            <a:srgbClr val="81BDD3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2F4A58"/>
                </a:solidFill>
                <a:latin typeface="Calibri"/>
              </a:rPr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" y="2194560"/>
            <a:ext cx="1371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495663"/>
                </a:solidFill>
                <a:latin typeface="Calibri"/>
              </a:rPr>
              <a:t>Aufklären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" y="2459736"/>
            <a:ext cx="1371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92000"/>
              </a:lnSpc>
            </a:pPr>
            <a:r>
              <a:rPr sz="900" b="0" i="0">
                <a:solidFill>
                  <a:srgbClr val="6B7A84"/>
                </a:solidFill>
                <a:latin typeface="Calibri"/>
              </a:rPr>
              <a:t>Vorfall aufklären /</a:t>
            </a:r>
          </a:p>
          <a:p>
            <a:pPr algn="ctr">
              <a:lnSpc>
                <a:spcPct val="92000"/>
              </a:lnSpc>
            </a:pPr>
            <a:r>
              <a:rPr sz="900" b="0" i="0">
                <a:solidFill>
                  <a:srgbClr val="6B7A84"/>
                </a:solidFill>
                <a:latin typeface="Calibri"/>
              </a:rPr>
              <a:t>analysieren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4672" y="2962656"/>
            <a:ext cx="1078992" cy="228600"/>
          </a:xfrm>
          <a:prstGeom prst="roundRect">
            <a:avLst>
              <a:gd name="adj" fmla="val 50000"/>
            </a:avLst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bei Mobbing ›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313432" y="1682496"/>
            <a:ext cx="448056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2404872" y="1773936"/>
            <a:ext cx="237744" cy="237744"/>
          </a:xfrm>
          <a:prstGeom prst="ellipse">
            <a:avLst/>
          </a:prstGeom>
          <a:solidFill>
            <a:srgbClr val="4F93AE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15768" y="1755648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3F4E54"/>
                </a:solidFill>
                <a:latin typeface="Calibri"/>
              </a:rPr>
              <a:t>Dokumentation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769864" y="1783080"/>
            <a:ext cx="914400" cy="219456"/>
          </a:xfrm>
          <a:prstGeom prst="roundRect">
            <a:avLst>
              <a:gd name="adj" fmla="val 50000"/>
            </a:avLst>
          </a:prstGeom>
          <a:solidFill>
            <a:srgbClr val="495662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Entscheidung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423160" y="2075688"/>
            <a:ext cx="42519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1" i="0">
                <a:solidFill>
                  <a:srgbClr val="3F4E54"/>
                </a:solidFill>
                <a:latin typeface="Calibri"/>
              </a:rPr>
              <a:t>Alle Lehrkräfte halten verbale und körperliche Übergriffe fest </a:t>
            </a:r>
            <a:r>
              <a:rPr sz="900" b="0" i="0">
                <a:solidFill>
                  <a:srgbClr val="6B7A84"/>
                </a:solidFill>
                <a:latin typeface="Calibri"/>
              </a:rPr>
              <a:t>(die beobachtende Person). So helfen die Auswertungen bei der Früherkennung von Mobbing und sind aussagekräftig.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6821424" y="2162556"/>
            <a:ext cx="155448" cy="0"/>
          </a:xfrm>
          <a:prstGeom prst="line">
            <a:avLst/>
          </a:prstGeom>
          <a:ln w="22225" cap="rnd">
            <a:solidFill>
              <a:srgbClr val="4F93AE"/>
            </a:solidFill>
            <a:tailEnd type="triangle" w="med" len="med"/>
          </a:ln>
        </p:spPr>
      </p:cxnSp>
      <p:sp>
        <p:nvSpPr>
          <p:cNvPr id="35" name="Rounded Rectangle 34"/>
          <p:cNvSpPr/>
          <p:nvPr/>
        </p:nvSpPr>
        <p:spPr>
          <a:xfrm>
            <a:off x="7004304" y="1682496"/>
            <a:ext cx="448056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7095744" y="1773936"/>
            <a:ext cx="237744" cy="237744"/>
          </a:xfrm>
          <a:prstGeom prst="ellipse">
            <a:avLst/>
          </a:prstGeom>
          <a:solidFill>
            <a:srgbClr val="4F93AE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06640" y="1755648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3F4E54"/>
                </a:solidFill>
                <a:latin typeface="Calibri"/>
              </a:rPr>
              <a:t>Auswertungen im Blick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114032" y="2066544"/>
            <a:ext cx="21031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8000"/>
              </a:lnSpc>
            </a:pPr>
            <a:r>
              <a:rPr sz="850" b="0" i="0">
                <a:solidFill>
                  <a:srgbClr val="6B7A84"/>
                </a:solidFill>
                <a:latin typeface="Calibri"/>
              </a:rPr>
              <a:t>☐ Schülerbericht</a:t>
            </a:r>
          </a:p>
          <a:p>
            <a:pPr algn="l">
              <a:lnSpc>
                <a:spcPct val="98000"/>
              </a:lnSpc>
            </a:pPr>
            <a:r>
              <a:rPr sz="850" b="0" i="0">
                <a:solidFill>
                  <a:srgbClr val="6B7A84"/>
                </a:solidFill>
                <a:latin typeface="Calibri"/>
              </a:rPr>
              <a:t>☐ Kommentare zur Klasse</a:t>
            </a:r>
          </a:p>
          <a:p>
            <a:pPr algn="l">
              <a:lnSpc>
                <a:spcPct val="98000"/>
              </a:lnSpc>
            </a:pPr>
            <a:r>
              <a:rPr sz="850" b="0" i="0">
                <a:solidFill>
                  <a:srgbClr val="6B7A84"/>
                </a:solidFill>
                <a:latin typeface="Calibri"/>
              </a:rPr>
              <a:t>☐ Ereignis-Statistik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558784" y="2066544"/>
            <a:ext cx="18288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8000"/>
              </a:lnSpc>
            </a:pPr>
            <a:r>
              <a:rPr sz="850" b="0" i="0">
                <a:solidFill>
                  <a:srgbClr val="6B7A84"/>
                </a:solidFill>
                <a:latin typeface="Calibri"/>
              </a:rPr>
              <a:t>☐ Beziehungen (Soziogramm)</a:t>
            </a:r>
          </a:p>
          <a:p>
            <a:pPr algn="l">
              <a:lnSpc>
                <a:spcPct val="98000"/>
              </a:lnSpc>
            </a:pPr>
            <a:r>
              <a:rPr sz="850" b="0" i="0">
                <a:solidFill>
                  <a:srgbClr val="6B7A84"/>
                </a:solidFill>
                <a:latin typeface="Calibri"/>
              </a:rPr>
              <a:t>☐ Mobbingverdacht prüfen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158984" y="2066544"/>
            <a:ext cx="6400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Wer?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10707624" y="2203704"/>
            <a:ext cx="667512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sp>
        <p:nvSpPr>
          <p:cNvPr id="42" name="TextBox 41"/>
          <p:cNvSpPr txBox="1"/>
          <p:nvPr/>
        </p:nvSpPr>
        <p:spPr>
          <a:xfrm>
            <a:off x="10158984" y="2340864"/>
            <a:ext cx="6400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Rhythmus?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10707624" y="2478024"/>
            <a:ext cx="667512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sp>
        <p:nvSpPr>
          <p:cNvPr id="44" name="TextBox 43"/>
          <p:cNvSpPr txBox="1"/>
          <p:nvPr/>
        </p:nvSpPr>
        <p:spPr>
          <a:xfrm>
            <a:off x="7406640" y="1773936"/>
            <a:ext cx="3968496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850" b="0" i="0">
                <a:solidFill>
                  <a:srgbClr val="6B7A84"/>
                </a:solidFill>
                <a:latin typeface="Calibri"/>
              </a:rPr>
              <a:t>Welche Auswertung schaut wer regelmäßig an?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9244584" y="2642616"/>
            <a:ext cx="0" cy="100584"/>
          </a:xfrm>
          <a:prstGeom prst="line">
            <a:avLst/>
          </a:prstGeom>
          <a:ln w="22225" cap="rnd">
            <a:solidFill>
              <a:srgbClr val="4F93AE"/>
            </a:solidFill>
          </a:ln>
        </p:spPr>
      </p:cxnSp>
      <p:cxnSp>
        <p:nvCxnSpPr>
          <p:cNvPr id="46" name="Connector 45"/>
          <p:cNvCxnSpPr/>
          <p:nvPr/>
        </p:nvCxnSpPr>
        <p:spPr>
          <a:xfrm flipH="1">
            <a:off x="3392424" y="2743200"/>
            <a:ext cx="5852160" cy="0"/>
          </a:xfrm>
          <a:prstGeom prst="line">
            <a:avLst/>
          </a:prstGeom>
          <a:ln w="22225" cap="rnd">
            <a:solidFill>
              <a:srgbClr val="4F93AE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3392424" y="2743200"/>
            <a:ext cx="0" cy="82296"/>
          </a:xfrm>
          <a:prstGeom prst="line">
            <a:avLst/>
          </a:prstGeom>
          <a:ln w="22225" cap="rnd">
            <a:solidFill>
              <a:srgbClr val="4F93AE"/>
            </a:solidFill>
            <a:tailEnd type="triangle" w="med" len="med"/>
          </a:ln>
        </p:spPr>
      </p:cxnSp>
      <p:sp>
        <p:nvSpPr>
          <p:cNvPr id="48" name="Rounded Rectangle 47"/>
          <p:cNvSpPr/>
          <p:nvPr/>
        </p:nvSpPr>
        <p:spPr>
          <a:xfrm>
            <a:off x="2313432" y="2843784"/>
            <a:ext cx="2157984" cy="1234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/>
          <p:cNvSpPr/>
          <p:nvPr/>
        </p:nvSpPr>
        <p:spPr>
          <a:xfrm>
            <a:off x="2404872" y="2935224"/>
            <a:ext cx="237744" cy="237744"/>
          </a:xfrm>
          <a:prstGeom prst="ellipse">
            <a:avLst/>
          </a:prstGeom>
          <a:solidFill>
            <a:srgbClr val="4F93AE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715768" y="2965610"/>
            <a:ext cx="1682495" cy="1769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de-DE" sz="1150" b="1" i="0" dirty="0">
                <a:solidFill>
                  <a:srgbClr val="3F4E54"/>
                </a:solidFill>
                <a:latin typeface="Calibri"/>
              </a:rPr>
              <a:t>Aufklärungsgespräch</a:t>
            </a:r>
            <a:endParaRPr sz="1150" b="1" i="0" dirty="0">
              <a:solidFill>
                <a:srgbClr val="3F4E54"/>
              </a:solidFill>
              <a:latin typeface="Calibri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423160" y="3227832"/>
            <a:ext cx="193852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0000"/>
              </a:lnSpc>
            </a:pPr>
            <a:r>
              <a:rPr sz="850" b="0" i="0">
                <a:solidFill>
                  <a:srgbClr val="6B7A84"/>
                </a:solidFill>
                <a:latin typeface="Calibri"/>
              </a:rPr>
              <a:t>vertraulich mit der betroffenen Person, getrennt, keine Gegenüberstellung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423160" y="3712464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Wer?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2843784" y="3849624"/>
            <a:ext cx="1517904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sp>
        <p:nvSpPr>
          <p:cNvPr id="54" name="TextBox 53"/>
          <p:cNvSpPr txBox="1"/>
          <p:nvPr/>
        </p:nvSpPr>
        <p:spPr>
          <a:xfrm>
            <a:off x="2423160" y="3877056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Wann?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2843784" y="4014216"/>
            <a:ext cx="1517904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cxnSp>
        <p:nvCxnSpPr>
          <p:cNvPr id="56" name="Connector 55"/>
          <p:cNvCxnSpPr/>
          <p:nvPr/>
        </p:nvCxnSpPr>
        <p:spPr>
          <a:xfrm>
            <a:off x="4498848" y="3461004"/>
            <a:ext cx="128016" cy="0"/>
          </a:xfrm>
          <a:prstGeom prst="line">
            <a:avLst/>
          </a:prstGeom>
          <a:ln w="22225" cap="rnd">
            <a:solidFill>
              <a:srgbClr val="4F93AE"/>
            </a:solidFill>
            <a:tailEnd type="triangle" w="med" len="med"/>
          </a:ln>
        </p:spPr>
      </p:cxnSp>
      <p:sp>
        <p:nvSpPr>
          <p:cNvPr id="57" name="Rounded Rectangle 56"/>
          <p:cNvSpPr/>
          <p:nvPr/>
        </p:nvSpPr>
        <p:spPr>
          <a:xfrm>
            <a:off x="4654296" y="2843784"/>
            <a:ext cx="2157984" cy="1234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Oval 57"/>
          <p:cNvSpPr/>
          <p:nvPr/>
        </p:nvSpPr>
        <p:spPr>
          <a:xfrm>
            <a:off x="4745736" y="2935224"/>
            <a:ext cx="237744" cy="237744"/>
          </a:xfrm>
          <a:prstGeom prst="ellipse">
            <a:avLst/>
          </a:prstGeom>
          <a:solidFill>
            <a:srgbClr val="4F93AE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056632" y="2916936"/>
            <a:ext cx="1682495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3F4E54"/>
                </a:solidFill>
                <a:latin typeface="Calibri"/>
              </a:rPr>
              <a:t>Kriterien im Team prüfen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764024" y="3227832"/>
            <a:ext cx="193852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0000"/>
              </a:lnSpc>
            </a:pPr>
            <a:r>
              <a:rPr sz="850" b="0" i="0">
                <a:solidFill>
                  <a:srgbClr val="6B7A84"/>
                </a:solidFill>
                <a:latin typeface="Calibri"/>
              </a:rPr>
              <a:t>Schädigungsabsicht · Wiederholung · Machtungleichgewicht · Hilflosigkeit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764024" y="3712464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Wer?</a:t>
            </a:r>
          </a:p>
        </p:txBody>
      </p:sp>
      <p:cxnSp>
        <p:nvCxnSpPr>
          <p:cNvPr id="62" name="Connector 61"/>
          <p:cNvCxnSpPr/>
          <p:nvPr/>
        </p:nvCxnSpPr>
        <p:spPr>
          <a:xfrm>
            <a:off x="5184648" y="3849624"/>
            <a:ext cx="1517903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sp>
        <p:nvSpPr>
          <p:cNvPr id="63" name="TextBox 62"/>
          <p:cNvSpPr txBox="1"/>
          <p:nvPr/>
        </p:nvSpPr>
        <p:spPr>
          <a:xfrm>
            <a:off x="4764024" y="3877056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Wann?</a:t>
            </a:r>
          </a:p>
        </p:txBody>
      </p:sp>
      <p:cxnSp>
        <p:nvCxnSpPr>
          <p:cNvPr id="64" name="Connector 63"/>
          <p:cNvCxnSpPr/>
          <p:nvPr/>
        </p:nvCxnSpPr>
        <p:spPr>
          <a:xfrm>
            <a:off x="5184648" y="4014216"/>
            <a:ext cx="1517903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sp>
        <p:nvSpPr>
          <p:cNvPr id="65" name="Rounded Rectangle 64"/>
          <p:cNvSpPr/>
          <p:nvPr/>
        </p:nvSpPr>
        <p:spPr>
          <a:xfrm>
            <a:off x="4764024" y="3483864"/>
            <a:ext cx="1938528" cy="182880"/>
          </a:xfrm>
          <a:prstGeom prst="roundRect">
            <a:avLst>
              <a:gd name="adj" fmla="val 50000"/>
            </a:avLst>
          </a:prstGeom>
          <a:solidFill>
            <a:srgbClr val="EAF4F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4818888" y="3483864"/>
            <a:ext cx="1874519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800" b="1" i="0">
                <a:solidFill>
                  <a:srgbClr val="2F6F86"/>
                </a:solidFill>
                <a:latin typeface="Calibri"/>
              </a:rPr>
              <a:t>Tipp: </a:t>
            </a:r>
            <a:r>
              <a:rPr sz="800" b="0" i="0">
                <a:solidFill>
                  <a:srgbClr val="2F6F86"/>
                </a:solidFill>
                <a:latin typeface="Calibri"/>
              </a:rPr>
              <a:t>Auswertungen in Clama heranziehen</a:t>
            </a:r>
          </a:p>
        </p:txBody>
      </p:sp>
      <p:cxnSp>
        <p:nvCxnSpPr>
          <p:cNvPr id="67" name="Connector 66"/>
          <p:cNvCxnSpPr/>
          <p:nvPr/>
        </p:nvCxnSpPr>
        <p:spPr>
          <a:xfrm>
            <a:off x="6839712" y="3461004"/>
            <a:ext cx="192024" cy="0"/>
          </a:xfrm>
          <a:prstGeom prst="line">
            <a:avLst/>
          </a:prstGeom>
          <a:ln w="22225" cap="rnd">
            <a:solidFill>
              <a:srgbClr val="4F93AE"/>
            </a:solidFill>
            <a:tailEnd type="triangle" w="med" len="med"/>
          </a:ln>
        </p:spPr>
      </p:cxnSp>
      <p:sp>
        <p:nvSpPr>
          <p:cNvPr id="68" name="Diamond 67"/>
          <p:cNvSpPr/>
          <p:nvPr/>
        </p:nvSpPr>
        <p:spPr>
          <a:xfrm>
            <a:off x="7059168" y="2843784"/>
            <a:ext cx="1828800" cy="1234440"/>
          </a:xfrm>
          <a:prstGeom prst="diamond">
            <a:avLst/>
          </a:prstGeom>
          <a:solidFill>
            <a:srgbClr val="FFFFFF"/>
          </a:solidFill>
          <a:ln w="19050">
            <a:solidFill>
              <a:srgbClr val="4F93AE"/>
            </a:solidFill>
          </a:ln>
        </p:spPr>
        <p:txBody>
          <a:bodyPr wrap="square" lIns="0" tIns="0" rIns="0" bIns="0" rtlCol="0" anchor="ctr"/>
          <a:lstStyle/>
          <a:p>
            <a:pPr algn="ctr"/>
            <a:r>
              <a:rPr sz="1000" b="1">
                <a:solidFill>
                  <a:srgbClr val="495663"/>
                </a:solidFill>
                <a:latin typeface="Calibri"/>
              </a:rPr>
              <a:t>Mobbing-</a:t>
            </a:r>
          </a:p>
          <a:p>
            <a:pPr algn="ctr"/>
            <a:r>
              <a:rPr sz="1000" b="1">
                <a:solidFill>
                  <a:srgbClr val="495663"/>
                </a:solidFill>
                <a:latin typeface="Calibri"/>
              </a:rPr>
              <a:t>verdacht</a:t>
            </a:r>
          </a:p>
          <a:p>
            <a:pPr algn="ctr"/>
            <a:r>
              <a:rPr sz="1000" b="1">
                <a:solidFill>
                  <a:srgbClr val="495663"/>
                </a:solidFill>
                <a:latin typeface="Calibri"/>
              </a:rPr>
              <a:t>erhärtet?</a:t>
            </a:r>
          </a:p>
        </p:txBody>
      </p:sp>
      <p:cxnSp>
        <p:nvCxnSpPr>
          <p:cNvPr id="69" name="Connector 68"/>
          <p:cNvCxnSpPr/>
          <p:nvPr/>
        </p:nvCxnSpPr>
        <p:spPr>
          <a:xfrm>
            <a:off x="8915399" y="3461004"/>
            <a:ext cx="393193" cy="0"/>
          </a:xfrm>
          <a:prstGeom prst="line">
            <a:avLst/>
          </a:prstGeom>
          <a:ln w="22225" cap="rnd">
            <a:solidFill>
              <a:srgbClr val="6B7A84"/>
            </a:solidFill>
            <a:tailEnd type="triangle" w="med" len="med"/>
          </a:ln>
        </p:spPr>
      </p:cxnSp>
      <p:sp>
        <p:nvSpPr>
          <p:cNvPr id="70" name="TextBox 69"/>
          <p:cNvSpPr txBox="1"/>
          <p:nvPr/>
        </p:nvSpPr>
        <p:spPr>
          <a:xfrm>
            <a:off x="8906255" y="3241548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6B7A84"/>
                </a:solidFill>
                <a:latin typeface="Calibri"/>
              </a:rPr>
              <a:t>Nein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9336024" y="2843784"/>
            <a:ext cx="2157984" cy="1234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9445752" y="2916936"/>
            <a:ext cx="1938528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3F4E54"/>
                </a:solidFill>
                <a:latin typeface="Calibri"/>
              </a:rPr>
              <a:t>Prävention &amp; beobachten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445752" y="3227832"/>
            <a:ext cx="1938528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850" b="0" i="0">
                <a:solidFill>
                  <a:srgbClr val="6B7A84"/>
                </a:solidFill>
                <a:latin typeface="Calibri"/>
              </a:rPr>
              <a:t>sensibel bleiben · Klassengemeinschaft stärken · ggf. Konflikt klären</a:t>
            </a:r>
          </a:p>
          <a:p>
            <a:pPr algn="l">
              <a:lnSpc>
                <a:spcPct val="95000"/>
              </a:lnSpc>
            </a:pPr>
            <a:r>
              <a:rPr sz="850" b="0" i="0">
                <a:solidFill>
                  <a:srgbClr val="6B7A84"/>
                </a:solidFill>
                <a:latin typeface="Calibri"/>
              </a:rPr>
              <a:t>Prüftermin nach ___ Wochen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566928" y="4297680"/>
            <a:ext cx="11128248" cy="1837944"/>
          </a:xfrm>
          <a:prstGeom prst="roundRect">
            <a:avLst>
              <a:gd name="adj" fmla="val 6000"/>
            </a:avLst>
          </a:prstGeom>
          <a:solidFill>
            <a:srgbClr val="E8F3E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cxnSp>
        <p:nvCxnSpPr>
          <p:cNvPr id="75" name="Connector 74"/>
          <p:cNvCxnSpPr/>
          <p:nvPr/>
        </p:nvCxnSpPr>
        <p:spPr>
          <a:xfrm>
            <a:off x="2157984" y="4434840"/>
            <a:ext cx="0" cy="1563624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76" name="Oval 75"/>
          <p:cNvSpPr/>
          <p:nvPr/>
        </p:nvSpPr>
        <p:spPr>
          <a:xfrm>
            <a:off x="1143000" y="4443984"/>
            <a:ext cx="402336" cy="402336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658368" y="4901184"/>
            <a:ext cx="1371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495663"/>
                </a:solidFill>
                <a:latin typeface="Calibri"/>
              </a:rPr>
              <a:t>Unterstützen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58368" y="5166360"/>
            <a:ext cx="1371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92000"/>
              </a:lnSpc>
            </a:pPr>
            <a:r>
              <a:rPr sz="900" b="0" i="0">
                <a:solidFill>
                  <a:srgbClr val="6B7A84"/>
                </a:solidFill>
                <a:latin typeface="Calibri"/>
              </a:rPr>
              <a:t>Maßnahmen betroffene</a:t>
            </a:r>
          </a:p>
          <a:p>
            <a:pPr algn="ctr">
              <a:lnSpc>
                <a:spcPct val="92000"/>
              </a:lnSpc>
            </a:pPr>
            <a:r>
              <a:rPr sz="900" b="0" i="0">
                <a:solidFill>
                  <a:srgbClr val="6B7A84"/>
                </a:solidFill>
                <a:latin typeface="Calibri"/>
              </a:rPr>
              <a:t>&amp; ausübende Person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804672" y="5669280"/>
            <a:ext cx="1078992" cy="228600"/>
          </a:xfrm>
          <a:prstGeom prst="roundRect">
            <a:avLst>
              <a:gd name="adj" fmla="val 50000"/>
            </a:avLst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bei Mobbing ›</a:t>
            </a:r>
          </a:p>
        </p:txBody>
      </p:sp>
      <p:cxnSp>
        <p:nvCxnSpPr>
          <p:cNvPr id="80" name="Connector 79"/>
          <p:cNvCxnSpPr/>
          <p:nvPr/>
        </p:nvCxnSpPr>
        <p:spPr>
          <a:xfrm>
            <a:off x="7973567" y="4096512"/>
            <a:ext cx="0" cy="27432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81" name="TextBox 80"/>
          <p:cNvSpPr txBox="1"/>
          <p:nvPr/>
        </p:nvSpPr>
        <p:spPr>
          <a:xfrm>
            <a:off x="8046719" y="4059936"/>
            <a:ext cx="36576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23795A"/>
                </a:solidFill>
                <a:latin typeface="Calibri"/>
              </a:rPr>
              <a:t>Ja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2313432" y="4389120"/>
            <a:ext cx="2157984" cy="1234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Oval 82"/>
          <p:cNvSpPr/>
          <p:nvPr/>
        </p:nvSpPr>
        <p:spPr>
          <a:xfrm>
            <a:off x="2404872" y="4480559"/>
            <a:ext cx="237744" cy="237744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715768" y="4462272"/>
            <a:ext cx="1682495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3F4E54"/>
                </a:solidFill>
                <a:latin typeface="Calibri"/>
              </a:rPr>
              <a:t>Case Manager benennen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2423160" y="4773168"/>
            <a:ext cx="193852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0000"/>
              </a:lnSpc>
            </a:pPr>
            <a:r>
              <a:rPr sz="850" b="0" i="0">
                <a:solidFill>
                  <a:srgbClr val="6B7A84"/>
                </a:solidFill>
                <a:latin typeface="Calibri"/>
              </a:rPr>
              <a:t>eine Person koordiniert den Fall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423160" y="5257800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Wer?</a:t>
            </a:r>
          </a:p>
        </p:txBody>
      </p:sp>
      <p:cxnSp>
        <p:nvCxnSpPr>
          <p:cNvPr id="87" name="Connector 86"/>
          <p:cNvCxnSpPr/>
          <p:nvPr/>
        </p:nvCxnSpPr>
        <p:spPr>
          <a:xfrm>
            <a:off x="2843784" y="5394960"/>
            <a:ext cx="1517904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sp>
        <p:nvSpPr>
          <p:cNvPr id="88" name="TextBox 87"/>
          <p:cNvSpPr txBox="1"/>
          <p:nvPr/>
        </p:nvSpPr>
        <p:spPr>
          <a:xfrm>
            <a:off x="2423160" y="5422392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Wann?</a:t>
            </a:r>
          </a:p>
        </p:txBody>
      </p:sp>
      <p:cxnSp>
        <p:nvCxnSpPr>
          <p:cNvPr id="89" name="Connector 88"/>
          <p:cNvCxnSpPr/>
          <p:nvPr/>
        </p:nvCxnSpPr>
        <p:spPr>
          <a:xfrm>
            <a:off x="2843784" y="5559552"/>
            <a:ext cx="1517904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cxnSp>
        <p:nvCxnSpPr>
          <p:cNvPr id="90" name="Connector 89"/>
          <p:cNvCxnSpPr/>
          <p:nvPr/>
        </p:nvCxnSpPr>
        <p:spPr>
          <a:xfrm>
            <a:off x="4498848" y="5006340"/>
            <a:ext cx="12801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91" name="Rounded Rectangle 90"/>
          <p:cNvSpPr/>
          <p:nvPr/>
        </p:nvSpPr>
        <p:spPr>
          <a:xfrm>
            <a:off x="4654296" y="4389120"/>
            <a:ext cx="4489704" cy="1234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Oval 91"/>
          <p:cNvSpPr/>
          <p:nvPr/>
        </p:nvSpPr>
        <p:spPr>
          <a:xfrm>
            <a:off x="4745736" y="4480559"/>
            <a:ext cx="237744" cy="237744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5056632" y="4462272"/>
            <a:ext cx="4014216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3F4E54"/>
                </a:solidFill>
                <a:latin typeface="Calibri"/>
              </a:rPr>
              <a:t>Mobbingintervention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4764024" y="4773168"/>
            <a:ext cx="427024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0000"/>
              </a:lnSpc>
            </a:pPr>
            <a:endParaRPr/>
          </a:p>
        </p:txBody>
      </p:sp>
      <p:sp>
        <p:nvSpPr>
          <p:cNvPr id="95" name="TextBox 94"/>
          <p:cNvSpPr txBox="1"/>
          <p:nvPr/>
        </p:nvSpPr>
        <p:spPr>
          <a:xfrm>
            <a:off x="4764024" y="5257800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Wer?</a:t>
            </a:r>
          </a:p>
        </p:txBody>
      </p:sp>
      <p:cxnSp>
        <p:nvCxnSpPr>
          <p:cNvPr id="96" name="Connector 95"/>
          <p:cNvCxnSpPr/>
          <p:nvPr/>
        </p:nvCxnSpPr>
        <p:spPr>
          <a:xfrm>
            <a:off x="5184648" y="5394960"/>
            <a:ext cx="3849624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sp>
        <p:nvSpPr>
          <p:cNvPr id="97" name="TextBox 96"/>
          <p:cNvSpPr txBox="1"/>
          <p:nvPr/>
        </p:nvSpPr>
        <p:spPr>
          <a:xfrm>
            <a:off x="4764024" y="5422392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Wann?</a:t>
            </a:r>
          </a:p>
        </p:txBody>
      </p:sp>
      <p:cxnSp>
        <p:nvCxnSpPr>
          <p:cNvPr id="98" name="Connector 97"/>
          <p:cNvCxnSpPr/>
          <p:nvPr/>
        </p:nvCxnSpPr>
        <p:spPr>
          <a:xfrm>
            <a:off x="5184648" y="5559552"/>
            <a:ext cx="3849624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sp>
        <p:nvSpPr>
          <p:cNvPr id="99" name="TextBox 98"/>
          <p:cNvSpPr txBox="1"/>
          <p:nvPr/>
        </p:nvSpPr>
        <p:spPr>
          <a:xfrm>
            <a:off x="4764024" y="4773168"/>
            <a:ext cx="4270248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in der Regel No-Blame-Approach</a:t>
            </a:r>
            <a:r>
              <a:rPr sz="900" b="0" i="0">
                <a:solidFill>
                  <a:srgbClr val="6B7A84"/>
                </a:solidFill>
                <a:latin typeface="Calibri"/>
              </a:rPr>
              <a:t> – durch fortgebildete Person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4764024" y="4992624"/>
            <a:ext cx="1289304" cy="219456"/>
          </a:xfrm>
          <a:prstGeom prst="roundRect">
            <a:avLst>
              <a:gd name="adj" fmla="val 50000"/>
            </a:avLst>
          </a:prstGeom>
          <a:solidFill>
            <a:srgbClr val="E8F3E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Oval 100"/>
          <p:cNvSpPr/>
          <p:nvPr/>
        </p:nvSpPr>
        <p:spPr>
          <a:xfrm>
            <a:off x="4800600" y="5010912"/>
            <a:ext cx="182880" cy="18288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038344" y="4992624"/>
            <a:ext cx="996695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850" b="1" i="0">
                <a:solidFill>
                  <a:srgbClr val="3F4E54"/>
                </a:solidFill>
                <a:latin typeface="Calibri"/>
              </a:rPr>
              <a:t>Nahbares Gespräch</a:t>
            </a:r>
          </a:p>
        </p:txBody>
      </p:sp>
      <p:cxnSp>
        <p:nvCxnSpPr>
          <p:cNvPr id="103" name="Connector 102"/>
          <p:cNvCxnSpPr/>
          <p:nvPr/>
        </p:nvCxnSpPr>
        <p:spPr>
          <a:xfrm>
            <a:off x="6080760" y="5102352"/>
            <a:ext cx="146304" cy="0"/>
          </a:xfrm>
          <a:prstGeom prst="line">
            <a:avLst/>
          </a:prstGeom>
          <a:ln w="15875" cap="rnd">
            <a:solidFill>
              <a:srgbClr val="23795A"/>
            </a:solidFill>
            <a:tailEnd type="triangle" w="med" len="med"/>
          </a:ln>
        </p:spPr>
      </p:cxnSp>
      <p:sp>
        <p:nvSpPr>
          <p:cNvPr id="104" name="Rounded Rectangle 103"/>
          <p:cNvSpPr/>
          <p:nvPr/>
        </p:nvSpPr>
        <p:spPr>
          <a:xfrm>
            <a:off x="6254496" y="4992624"/>
            <a:ext cx="1289304" cy="219456"/>
          </a:xfrm>
          <a:prstGeom prst="roundRect">
            <a:avLst>
              <a:gd name="adj" fmla="val 50000"/>
            </a:avLst>
          </a:prstGeom>
          <a:solidFill>
            <a:srgbClr val="E8F3E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Oval 104"/>
          <p:cNvSpPr/>
          <p:nvPr/>
        </p:nvSpPr>
        <p:spPr>
          <a:xfrm>
            <a:off x="6291072" y="5010912"/>
            <a:ext cx="182880" cy="18288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528816" y="4992624"/>
            <a:ext cx="996695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850" b="1" i="0">
                <a:solidFill>
                  <a:srgbClr val="3F4E54"/>
                </a:solidFill>
                <a:latin typeface="Calibri"/>
              </a:rPr>
              <a:t>Unterstützergruppe</a:t>
            </a:r>
          </a:p>
        </p:txBody>
      </p:sp>
      <p:cxnSp>
        <p:nvCxnSpPr>
          <p:cNvPr id="107" name="Connector 106"/>
          <p:cNvCxnSpPr/>
          <p:nvPr/>
        </p:nvCxnSpPr>
        <p:spPr>
          <a:xfrm>
            <a:off x="7571231" y="5102352"/>
            <a:ext cx="146305" cy="0"/>
          </a:xfrm>
          <a:prstGeom prst="line">
            <a:avLst/>
          </a:prstGeom>
          <a:ln w="15875" cap="rnd">
            <a:solidFill>
              <a:srgbClr val="23795A"/>
            </a:solidFill>
            <a:tailEnd type="triangle" w="med" len="med"/>
          </a:ln>
        </p:spPr>
      </p:cxnSp>
      <p:sp>
        <p:nvSpPr>
          <p:cNvPr id="108" name="Rounded Rectangle 107"/>
          <p:cNvSpPr/>
          <p:nvPr/>
        </p:nvSpPr>
        <p:spPr>
          <a:xfrm>
            <a:off x="7744967" y="4992624"/>
            <a:ext cx="1289304" cy="219456"/>
          </a:xfrm>
          <a:prstGeom prst="roundRect">
            <a:avLst>
              <a:gd name="adj" fmla="val 50000"/>
            </a:avLst>
          </a:prstGeom>
          <a:solidFill>
            <a:srgbClr val="E8F3E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Oval 108"/>
          <p:cNvSpPr/>
          <p:nvPr/>
        </p:nvSpPr>
        <p:spPr>
          <a:xfrm>
            <a:off x="7781543" y="5010912"/>
            <a:ext cx="182880" cy="18288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8019288" y="4992624"/>
            <a:ext cx="996695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850" b="1" i="0">
                <a:solidFill>
                  <a:srgbClr val="3F4E54"/>
                </a:solidFill>
                <a:latin typeface="Calibri"/>
              </a:rPr>
              <a:t>Abschließende Evaluation</a:t>
            </a:r>
          </a:p>
        </p:txBody>
      </p:sp>
      <p:cxnSp>
        <p:nvCxnSpPr>
          <p:cNvPr id="111" name="Connector 110"/>
          <p:cNvCxnSpPr/>
          <p:nvPr/>
        </p:nvCxnSpPr>
        <p:spPr>
          <a:xfrm>
            <a:off x="9171432" y="5006340"/>
            <a:ext cx="12801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12" name="Rounded Rectangle 111"/>
          <p:cNvSpPr/>
          <p:nvPr/>
        </p:nvSpPr>
        <p:spPr>
          <a:xfrm>
            <a:off x="9326880" y="4389120"/>
            <a:ext cx="2157984" cy="1234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Oval 112"/>
          <p:cNvSpPr/>
          <p:nvPr/>
        </p:nvSpPr>
        <p:spPr>
          <a:xfrm>
            <a:off x="9418319" y="4480559"/>
            <a:ext cx="237744" cy="237744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9729215" y="4462272"/>
            <a:ext cx="1682495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3F4E54"/>
                </a:solidFill>
                <a:latin typeface="Calibri"/>
              </a:rPr>
              <a:t>Nachhaltigkeit prüfen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9436607" y="4773168"/>
            <a:ext cx="193852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0000"/>
              </a:lnSpc>
            </a:pPr>
            <a:r>
              <a:rPr sz="850" b="0" i="0">
                <a:solidFill>
                  <a:srgbClr val="6B7A84"/>
                </a:solidFill>
                <a:latin typeface="Calibri"/>
              </a:rPr>
              <a:t>Einzelgespräche ca. 1–2 Wochen nach der Intervention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9436607" y="5257800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Wer?</a:t>
            </a:r>
          </a:p>
        </p:txBody>
      </p:sp>
      <p:cxnSp>
        <p:nvCxnSpPr>
          <p:cNvPr id="117" name="Connector 116"/>
          <p:cNvCxnSpPr/>
          <p:nvPr/>
        </p:nvCxnSpPr>
        <p:spPr>
          <a:xfrm>
            <a:off x="9857232" y="5394960"/>
            <a:ext cx="1517904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sp>
        <p:nvSpPr>
          <p:cNvPr id="118" name="TextBox 117"/>
          <p:cNvSpPr txBox="1"/>
          <p:nvPr/>
        </p:nvSpPr>
        <p:spPr>
          <a:xfrm>
            <a:off x="9436607" y="5422392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Wann?</a:t>
            </a:r>
          </a:p>
        </p:txBody>
      </p:sp>
      <p:cxnSp>
        <p:nvCxnSpPr>
          <p:cNvPr id="119" name="Connector 118"/>
          <p:cNvCxnSpPr/>
          <p:nvPr/>
        </p:nvCxnSpPr>
        <p:spPr>
          <a:xfrm>
            <a:off x="9857232" y="5559552"/>
            <a:ext cx="1517904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sp>
        <p:nvSpPr>
          <p:cNvPr id="120" name="Rounded Rectangle 119"/>
          <p:cNvSpPr/>
          <p:nvPr/>
        </p:nvSpPr>
        <p:spPr>
          <a:xfrm>
            <a:off x="2313432" y="5696712"/>
            <a:ext cx="9171432" cy="329184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1" name="Rounded Rectangle 120"/>
          <p:cNvSpPr/>
          <p:nvPr/>
        </p:nvSpPr>
        <p:spPr>
          <a:xfrm>
            <a:off x="2404872" y="5751576"/>
            <a:ext cx="749808" cy="21945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3795A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23795A"/>
                </a:solidFill>
                <a:latin typeface="Calibri"/>
              </a:rPr>
              <a:t>parallel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246120" y="5696712"/>
            <a:ext cx="237744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1" i="0">
                <a:solidFill>
                  <a:srgbClr val="3F4E54"/>
                </a:solidFill>
                <a:latin typeface="Calibri"/>
              </a:rPr>
              <a:t>Schutz der betroffenen Person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5577840" y="5696712"/>
            <a:ext cx="402336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850" b="0" i="0">
                <a:solidFill>
                  <a:srgbClr val="6B7A84"/>
                </a:solidFill>
                <a:latin typeface="Calibri"/>
              </a:rPr>
              <a:t>feste Ansprechperson · Check-ins · Aufsicht an Risikopunkten · Mobbingtagebuch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9555480" y="5696712"/>
            <a:ext cx="41148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Wer?</a:t>
            </a:r>
          </a:p>
        </p:txBody>
      </p:sp>
      <p:cxnSp>
        <p:nvCxnSpPr>
          <p:cNvPr id="125" name="Connector 124"/>
          <p:cNvCxnSpPr/>
          <p:nvPr/>
        </p:nvCxnSpPr>
        <p:spPr>
          <a:xfrm>
            <a:off x="9948672" y="5916168"/>
            <a:ext cx="1408176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sp>
        <p:nvSpPr>
          <p:cNvPr id="126" name="TextBox 125"/>
          <p:cNvSpPr txBox="1"/>
          <p:nvPr/>
        </p:nvSpPr>
        <p:spPr>
          <a:xfrm>
            <a:off x="566928" y="6400800"/>
            <a:ext cx="8229600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In Anlehnung an: Ablaufmodell in 5 Schritten (Null-Toleranz · Validation · Interventionsplanung · Umsetzung &amp; Nachhaltigkeit · Prävention)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596CBF4-0358-7C46-8AB5-B2A1435E1D6B}">
  <we:reference id="wa200010725" version="1.0.0.1" store="de-DE" storeType="OMEX"/>
  <we:alternateReferences>
    <we:reference id="wa200010725" version="1.0.0.1" store="de-DE" storeType="OMEX"/>
  </we:alternateReferences>
  <we:properties>
    <we:property name="claude.fileId" value="&quot;6160b6fd-5c7d-49c2-896e-47a59b05c48f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331</Words>
  <Application>Microsoft Macintosh PowerPoint</Application>
  <PresentationFormat>Breitbild</PresentationFormat>
  <Paragraphs>104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Office Theme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Simon Huck</cp:lastModifiedBy>
  <cp:revision>18</cp:revision>
  <dcterms:created xsi:type="dcterms:W3CDTF">2013-01-27T09:14:16Z</dcterms:created>
  <dcterms:modified xsi:type="dcterms:W3CDTF">2026-10-04T11:06:46Z</dcterms:modified>
  <cp:category/>
</cp:coreProperties>
</file>