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485" r:id="rId2"/>
    <p:sldId id="463" r:id="rId3"/>
    <p:sldId id="464" r:id="rId4"/>
    <p:sldId id="465" r:id="rId5"/>
    <p:sldId id="466" r:id="rId6"/>
    <p:sldId id="46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95662"/>
    <a:srgbClr val="23795A"/>
    <a:srgbClr val="E8F4EC"/>
    <a:srgbClr val="81BDD3"/>
    <a:srgbClr val="A1C9E9"/>
    <a:srgbClr val="014570"/>
    <a:srgbClr val="E3F5ED"/>
    <a:srgbClr val="D4DDE4"/>
    <a:srgbClr val="7CBCD2"/>
    <a:srgbClr val="7795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05"/>
    <p:restoredTop sz="94515"/>
  </p:normalViewPr>
  <p:slideViewPr>
    <p:cSldViewPr snapToGrid="0" snapToObjects="1">
      <p:cViewPr varScale="1">
        <p:scale>
          <a:sx n="97" d="100"/>
          <a:sy n="97" d="100"/>
        </p:scale>
        <p:origin x="232" y="6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320D11-AE35-3A4E-A7BB-FEEBE5ABA8D5}" type="datetimeFigureOut">
              <a:rPr lang="de-DE" smtClean="0"/>
              <a:t>02.10.26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BE3280-84BD-4F4E-94CD-F3FA496B624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12989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>
            <a:extLst>
              <a:ext uri="{FF2B5EF4-FFF2-40B4-BE49-F238E27FC236}">
                <a16:creationId xmlns:a16="http://schemas.microsoft.com/office/drawing/2014/main" id="{3AAEA7E4-F9F1-89F0-7FD5-4D8BC85D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B75FCEE-AE4E-8646-A835-E2E7F5ECC6D6}" type="datetimeFigureOut">
              <a:rPr lang="en-US"/>
              <a:pPr>
                <a:defRPr/>
              </a:pPr>
              <a:t>10/2/26</a:t>
            </a:fld>
            <a:endParaRPr lang="en-US"/>
          </a:p>
        </p:txBody>
      </p:sp>
      <p:sp>
        <p:nvSpPr>
          <p:cNvPr id="5" name="Footer 4">
            <a:extLst>
              <a:ext uri="{FF2B5EF4-FFF2-40B4-BE49-F238E27FC236}">
                <a16:creationId xmlns:a16="http://schemas.microsoft.com/office/drawing/2014/main" id="{6D5DF100-E7AB-14E1-5C00-853096543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5">
            <a:extLst>
              <a:ext uri="{FF2B5EF4-FFF2-40B4-BE49-F238E27FC236}">
                <a16:creationId xmlns:a16="http://schemas.microsoft.com/office/drawing/2014/main" id="{F69AD113-D4CB-3B78-146A-8F1337CFB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101ECE5-4CBC-4A44-82F5-FA7E626754BF}" type="slidenum">
              <a:rPr lang="en-US"/>
              <a:pPr>
                <a:defRPr/>
              </a:pPr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10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ADF95E-BAA2-A921-2A44-08C9CA18C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9">
            <a:extLst>
              <a:ext uri="{FF2B5EF4-FFF2-40B4-BE49-F238E27FC236}">
                <a16:creationId xmlns:a16="http://schemas.microsoft.com/office/drawing/2014/main" id="{82759D38-A0C2-DFBD-2854-901AF69121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FFCC3121-9D49-66E5-0734-A81682D609FA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7ECEE1A6-C718-A82A-FD47-49568FF3B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Handlungskette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Für Gewaltvorfälle in der Schule</a:t>
            </a:r>
          </a:p>
        </p:txBody>
      </p:sp>
      <p:sp>
        <p:nvSpPr>
          <p:cNvPr id="500" name="Band 1">
            <a:extLst>
              <a:ext uri="{FF2B5EF4-FFF2-40B4-BE49-F238E27FC236}">
                <a16:creationId xmlns:a16="http://schemas.microsoft.com/office/drawing/2014/main" id="{6A1C9916-A1FD-5B80-7C30-1F0FF23B78A1}"/>
              </a:ext>
            </a:extLst>
          </p:cNvPr>
          <p:cNvSpPr/>
          <p:nvPr/>
        </p:nvSpPr>
        <p:spPr>
          <a:xfrm>
            <a:off x="566056" y="1587500"/>
            <a:ext cx="11130643" cy="1397000"/>
          </a:xfrm>
          <a:prstGeom prst="roundRect">
            <a:avLst>
              <a:gd name="adj" fmla="val 9000"/>
            </a:avLst>
          </a:prstGeom>
          <a:solidFill>
            <a:srgbClr val="EDEFF1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1" name="Nummer 1">
            <a:extLst>
              <a:ext uri="{FF2B5EF4-FFF2-40B4-BE49-F238E27FC236}">
                <a16:creationId xmlns:a16="http://schemas.microsoft.com/office/drawing/2014/main" id="{9DBB0F77-13A6-A9B7-72AB-0B54000C7462}"/>
              </a:ext>
            </a:extLst>
          </p:cNvPr>
          <p:cNvSpPr/>
          <p:nvPr/>
        </p:nvSpPr>
        <p:spPr>
          <a:xfrm>
            <a:off x="1093834" y="1761816"/>
            <a:ext cx="482600" cy="482600"/>
          </a:xfrm>
          <a:prstGeom prst="ellipse">
            <a:avLst/>
          </a:prstGeom>
          <a:solidFill>
            <a:srgbClr val="5C6770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02" name="Text 502">
            <a:extLst>
              <a:ext uri="{FF2B5EF4-FFF2-40B4-BE49-F238E27FC236}">
                <a16:creationId xmlns:a16="http://schemas.microsoft.com/office/drawing/2014/main" id="{034B6926-8C7A-348F-B249-DAB9D0790F9A}"/>
              </a:ext>
            </a:extLst>
          </p:cNvPr>
          <p:cNvSpPr txBox="1"/>
          <p:nvPr/>
        </p:nvSpPr>
        <p:spPr>
          <a:xfrm>
            <a:off x="771980" y="2372912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Sofort handeln</a:t>
            </a:r>
          </a:p>
        </p:txBody>
      </p:sp>
      <p:cxnSp>
        <p:nvCxnSpPr>
          <p:cNvPr id="503" name="Pfeil 503">
            <a:extLst>
              <a:ext uri="{FF2B5EF4-FFF2-40B4-BE49-F238E27FC236}">
                <a16:creationId xmlns:a16="http://schemas.microsoft.com/office/drawing/2014/main" id="{856CCAF2-0888-3D9A-9D83-D8B419B685F7}"/>
              </a:ext>
            </a:extLst>
          </p:cNvPr>
          <p:cNvCxnSpPr/>
          <p:nvPr/>
        </p:nvCxnSpPr>
        <p:spPr>
          <a:xfrm>
            <a:off x="2159000" y="17907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04" name="Karte 1.1">
            <a:extLst>
              <a:ext uri="{FF2B5EF4-FFF2-40B4-BE49-F238E27FC236}">
                <a16:creationId xmlns:a16="http://schemas.microsoft.com/office/drawing/2014/main" id="{D83C5EA6-0E22-907D-1323-705B2F7B0E1B}"/>
              </a:ext>
            </a:extLst>
          </p:cNvPr>
          <p:cNvSpPr/>
          <p:nvPr/>
        </p:nvSpPr>
        <p:spPr>
          <a:xfrm>
            <a:off x="23114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5" name="Icon-Kreis">
            <a:extLst>
              <a:ext uri="{FF2B5EF4-FFF2-40B4-BE49-F238E27FC236}">
                <a16:creationId xmlns:a16="http://schemas.microsoft.com/office/drawing/2014/main" id="{9FB965DF-88AC-357B-ABB7-D6323C149C9B}"/>
              </a:ext>
            </a:extLst>
          </p:cNvPr>
          <p:cNvSpPr/>
          <p:nvPr/>
        </p:nvSpPr>
        <p:spPr>
          <a:xfrm>
            <a:off x="24384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06" name="Text 506">
            <a:extLst>
              <a:ext uri="{FF2B5EF4-FFF2-40B4-BE49-F238E27FC236}">
                <a16:creationId xmlns:a16="http://schemas.microsoft.com/office/drawing/2014/main" id="{6AE01F5F-20D0-B7F5-265C-2A89F14DD1CB}"/>
              </a:ext>
            </a:extLst>
          </p:cNvPr>
          <p:cNvSpPr txBox="1"/>
          <p:nvPr/>
        </p:nvSpPr>
        <p:spPr>
          <a:xfrm>
            <a:off x="30480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Beobachtung /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Benachrichtigung</a:t>
            </a:r>
          </a:p>
        </p:txBody>
      </p:sp>
      <p:cxnSp>
        <p:nvCxnSpPr>
          <p:cNvPr id="507" name="Pfeil 507">
            <a:extLst>
              <a:ext uri="{FF2B5EF4-FFF2-40B4-BE49-F238E27FC236}">
                <a16:creationId xmlns:a16="http://schemas.microsoft.com/office/drawing/2014/main" id="{C0B4BA1A-49FB-1E0B-170D-A3D6BECB92DF}"/>
              </a:ext>
            </a:extLst>
          </p:cNvPr>
          <p:cNvCxnSpPr/>
          <p:nvPr/>
        </p:nvCxnSpPr>
        <p:spPr>
          <a:xfrm>
            <a:off x="51816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08" name="Karte 1.2">
            <a:extLst>
              <a:ext uri="{FF2B5EF4-FFF2-40B4-BE49-F238E27FC236}">
                <a16:creationId xmlns:a16="http://schemas.microsoft.com/office/drawing/2014/main" id="{40A9CFF1-A8E6-0077-8B11-BAEA8A530BC6}"/>
              </a:ext>
            </a:extLst>
          </p:cNvPr>
          <p:cNvSpPr/>
          <p:nvPr/>
        </p:nvSpPr>
        <p:spPr>
          <a:xfrm>
            <a:off x="55118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09" name="Icon-Kreis">
            <a:extLst>
              <a:ext uri="{FF2B5EF4-FFF2-40B4-BE49-F238E27FC236}">
                <a16:creationId xmlns:a16="http://schemas.microsoft.com/office/drawing/2014/main" id="{3E47963D-2B78-E2A9-F9C2-1ED3D7EFAA93}"/>
              </a:ext>
            </a:extLst>
          </p:cNvPr>
          <p:cNvSpPr/>
          <p:nvPr/>
        </p:nvSpPr>
        <p:spPr>
          <a:xfrm>
            <a:off x="56388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0" name="Text 510">
            <a:extLst>
              <a:ext uri="{FF2B5EF4-FFF2-40B4-BE49-F238E27FC236}">
                <a16:creationId xmlns:a16="http://schemas.microsoft.com/office/drawing/2014/main" id="{97D05655-4EB3-0DED-DA35-363071E9BE44}"/>
              </a:ext>
            </a:extLst>
          </p:cNvPr>
          <p:cNvSpPr txBox="1"/>
          <p:nvPr/>
        </p:nvSpPr>
        <p:spPr>
          <a:xfrm>
            <a:off x="62484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Sofortmaßnahme</a:t>
            </a:r>
          </a:p>
        </p:txBody>
      </p:sp>
      <p:sp>
        <p:nvSpPr>
          <p:cNvPr id="511" name="Badge">
            <a:extLst>
              <a:ext uri="{FF2B5EF4-FFF2-40B4-BE49-F238E27FC236}">
                <a16:creationId xmlns:a16="http://schemas.microsoft.com/office/drawing/2014/main" id="{93B7CB36-E036-A325-A0C5-B58315A4C072}"/>
              </a:ext>
            </a:extLst>
          </p:cNvPr>
          <p:cNvSpPr/>
          <p:nvPr/>
        </p:nvSpPr>
        <p:spPr>
          <a:xfrm>
            <a:off x="76962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2" name="Pfeil 512">
            <a:extLst>
              <a:ext uri="{FF2B5EF4-FFF2-40B4-BE49-F238E27FC236}">
                <a16:creationId xmlns:a16="http://schemas.microsoft.com/office/drawing/2014/main" id="{823D009D-18D8-8EFA-4AB5-6DB50658F027}"/>
              </a:ext>
            </a:extLst>
          </p:cNvPr>
          <p:cNvCxnSpPr/>
          <p:nvPr/>
        </p:nvCxnSpPr>
        <p:spPr>
          <a:xfrm>
            <a:off x="8382000" y="2286000"/>
            <a:ext cx="228600" cy="0"/>
          </a:xfrm>
          <a:prstGeom prst="line">
            <a:avLst/>
          </a:prstGeom>
          <a:ln w="22225" cap="rnd">
            <a:solidFill>
              <a:srgbClr val="5C6770"/>
            </a:solidFill>
            <a:tailEnd type="triangle" w="med" len="med"/>
          </a:ln>
        </p:spPr>
      </p:cxnSp>
      <p:sp>
        <p:nvSpPr>
          <p:cNvPr id="513" name="Karte 1.3">
            <a:extLst>
              <a:ext uri="{FF2B5EF4-FFF2-40B4-BE49-F238E27FC236}">
                <a16:creationId xmlns:a16="http://schemas.microsoft.com/office/drawing/2014/main" id="{9A71F883-EE2D-E881-2964-EE55D16D1F37}"/>
              </a:ext>
            </a:extLst>
          </p:cNvPr>
          <p:cNvSpPr/>
          <p:nvPr/>
        </p:nvSpPr>
        <p:spPr>
          <a:xfrm>
            <a:off x="8712200" y="17399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14" name="Icon-Kreis">
            <a:extLst>
              <a:ext uri="{FF2B5EF4-FFF2-40B4-BE49-F238E27FC236}">
                <a16:creationId xmlns:a16="http://schemas.microsoft.com/office/drawing/2014/main" id="{AA2D9D21-70AB-D75D-787B-977BB4BA9776}"/>
              </a:ext>
            </a:extLst>
          </p:cNvPr>
          <p:cNvSpPr/>
          <p:nvPr/>
        </p:nvSpPr>
        <p:spPr>
          <a:xfrm>
            <a:off x="8839200" y="20193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15" name="Text 515">
            <a:extLst>
              <a:ext uri="{FF2B5EF4-FFF2-40B4-BE49-F238E27FC236}">
                <a16:creationId xmlns:a16="http://schemas.microsoft.com/office/drawing/2014/main" id="{AF36FFB1-007D-61DC-7ABB-6BD8A5880D72}"/>
              </a:ext>
            </a:extLst>
          </p:cNvPr>
          <p:cNvSpPr txBox="1"/>
          <p:nvPr/>
        </p:nvSpPr>
        <p:spPr>
          <a:xfrm>
            <a:off x="9448800" y="20320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Dokumentation I</a:t>
            </a:r>
          </a:p>
        </p:txBody>
      </p:sp>
      <p:sp>
        <p:nvSpPr>
          <p:cNvPr id="516" name="Badge">
            <a:extLst>
              <a:ext uri="{FF2B5EF4-FFF2-40B4-BE49-F238E27FC236}">
                <a16:creationId xmlns:a16="http://schemas.microsoft.com/office/drawing/2014/main" id="{B3AD03B0-1537-6E4F-D1C8-9D533F08225D}"/>
              </a:ext>
            </a:extLst>
          </p:cNvPr>
          <p:cNvSpPr/>
          <p:nvPr/>
        </p:nvSpPr>
        <p:spPr>
          <a:xfrm>
            <a:off x="10896600" y="18034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17" name="Pfeil 517">
            <a:extLst>
              <a:ext uri="{FF2B5EF4-FFF2-40B4-BE49-F238E27FC236}">
                <a16:creationId xmlns:a16="http://schemas.microsoft.com/office/drawing/2014/main" id="{643AF32D-E483-72B7-CC91-16D0CB0EB56E}"/>
              </a:ext>
            </a:extLst>
          </p:cNvPr>
          <p:cNvCxnSpPr/>
          <p:nvPr/>
        </p:nvCxnSpPr>
        <p:spPr>
          <a:xfrm>
            <a:off x="10096500" y="2832100"/>
            <a:ext cx="0" cy="24130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cxnSp>
        <p:nvCxnSpPr>
          <p:cNvPr id="518" name="Pfeil 518">
            <a:extLst>
              <a:ext uri="{FF2B5EF4-FFF2-40B4-BE49-F238E27FC236}">
                <a16:creationId xmlns:a16="http://schemas.microsoft.com/office/drawing/2014/main" id="{AD30F429-CF79-169D-6FEA-28AA7181BAB8}"/>
              </a:ext>
            </a:extLst>
          </p:cNvPr>
          <p:cNvCxnSpPr/>
          <p:nvPr/>
        </p:nvCxnSpPr>
        <p:spPr>
          <a:xfrm flipH="1">
            <a:off x="3695700" y="3073400"/>
            <a:ext cx="6400800" cy="0"/>
          </a:xfrm>
          <a:prstGeom prst="line">
            <a:avLst/>
          </a:prstGeom>
          <a:ln w="22225" cap="rnd">
            <a:solidFill>
              <a:srgbClr val="5BA3BF"/>
            </a:solidFill>
          </a:ln>
        </p:spPr>
      </p:cxnSp>
      <p:sp>
        <p:nvSpPr>
          <p:cNvPr id="520" name="Band 2">
            <a:extLst>
              <a:ext uri="{FF2B5EF4-FFF2-40B4-BE49-F238E27FC236}">
                <a16:creationId xmlns:a16="http://schemas.microsoft.com/office/drawing/2014/main" id="{6427693F-40DF-8BBB-EC1A-CC71440FF674}"/>
              </a:ext>
            </a:extLst>
          </p:cNvPr>
          <p:cNvSpPr/>
          <p:nvPr/>
        </p:nvSpPr>
        <p:spPr>
          <a:xfrm>
            <a:off x="566056" y="31623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AF4F9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1" name="Nummer 2">
            <a:extLst>
              <a:ext uri="{FF2B5EF4-FFF2-40B4-BE49-F238E27FC236}">
                <a16:creationId xmlns:a16="http://schemas.microsoft.com/office/drawing/2014/main" id="{F9E42821-FF94-058A-8E68-3A107A6B5F2D}"/>
              </a:ext>
            </a:extLst>
          </p:cNvPr>
          <p:cNvSpPr/>
          <p:nvPr/>
        </p:nvSpPr>
        <p:spPr>
          <a:xfrm>
            <a:off x="1092200" y="3341456"/>
            <a:ext cx="482600" cy="482600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2F4A58"/>
                </a:solidFill>
              </a:rPr>
              <a:t>2</a:t>
            </a:r>
          </a:p>
        </p:txBody>
      </p:sp>
      <p:sp>
        <p:nvSpPr>
          <p:cNvPr id="522" name="Text 522">
            <a:extLst>
              <a:ext uri="{FF2B5EF4-FFF2-40B4-BE49-F238E27FC236}">
                <a16:creationId xmlns:a16="http://schemas.microsoft.com/office/drawing/2014/main" id="{644CED03-72D3-C86B-B903-44A65779B5F6}"/>
              </a:ext>
            </a:extLst>
          </p:cNvPr>
          <p:cNvSpPr txBox="1"/>
          <p:nvPr/>
        </p:nvSpPr>
        <p:spPr>
          <a:xfrm>
            <a:off x="965200" y="39878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Aufklären</a:t>
            </a:r>
          </a:p>
        </p:txBody>
      </p:sp>
      <p:cxnSp>
        <p:nvCxnSpPr>
          <p:cNvPr id="523" name="Pfeil 523">
            <a:extLst>
              <a:ext uri="{FF2B5EF4-FFF2-40B4-BE49-F238E27FC236}">
                <a16:creationId xmlns:a16="http://schemas.microsoft.com/office/drawing/2014/main" id="{718F5CB4-9AFE-FB0C-9C24-B710CB550470}"/>
              </a:ext>
            </a:extLst>
          </p:cNvPr>
          <p:cNvCxnSpPr/>
          <p:nvPr/>
        </p:nvCxnSpPr>
        <p:spPr>
          <a:xfrm>
            <a:off x="2159000" y="33655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24" name="Karte 2.1">
            <a:extLst>
              <a:ext uri="{FF2B5EF4-FFF2-40B4-BE49-F238E27FC236}">
                <a16:creationId xmlns:a16="http://schemas.microsoft.com/office/drawing/2014/main" id="{A3C6423C-6FE1-A3E3-6016-495EEC55D395}"/>
              </a:ext>
            </a:extLst>
          </p:cNvPr>
          <p:cNvSpPr/>
          <p:nvPr/>
        </p:nvSpPr>
        <p:spPr>
          <a:xfrm>
            <a:off x="23114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25" name="Icon-Kreis">
            <a:extLst>
              <a:ext uri="{FF2B5EF4-FFF2-40B4-BE49-F238E27FC236}">
                <a16:creationId xmlns:a16="http://schemas.microsoft.com/office/drawing/2014/main" id="{BB89D262-C86C-D511-4569-B61E3D2FC73A}"/>
              </a:ext>
            </a:extLst>
          </p:cNvPr>
          <p:cNvSpPr/>
          <p:nvPr/>
        </p:nvSpPr>
        <p:spPr>
          <a:xfrm>
            <a:off x="24384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26" name="Text 526">
            <a:extLst>
              <a:ext uri="{FF2B5EF4-FFF2-40B4-BE49-F238E27FC236}">
                <a16:creationId xmlns:a16="http://schemas.microsoft.com/office/drawing/2014/main" id="{12288A26-2B27-FC71-BE23-F2DFB7724334}"/>
              </a:ext>
            </a:extLst>
          </p:cNvPr>
          <p:cNvSpPr txBox="1"/>
          <p:nvPr/>
        </p:nvSpPr>
        <p:spPr>
          <a:xfrm>
            <a:off x="30480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 dirty="0"/>
            </a:br>
            <a:r>
              <a:rPr lang="de-DE" sz="1300" dirty="0">
                <a:solidFill>
                  <a:srgbClr val="3F4E54"/>
                </a:solidFill>
              </a:rPr>
              <a:t>Kollegen</a:t>
            </a:r>
          </a:p>
        </p:txBody>
      </p:sp>
      <p:sp>
        <p:nvSpPr>
          <p:cNvPr id="527" name="Badge">
            <a:extLst>
              <a:ext uri="{FF2B5EF4-FFF2-40B4-BE49-F238E27FC236}">
                <a16:creationId xmlns:a16="http://schemas.microsoft.com/office/drawing/2014/main" id="{01CA9526-A945-467B-BA2A-70C82D8A4620}"/>
              </a:ext>
            </a:extLst>
          </p:cNvPr>
          <p:cNvSpPr/>
          <p:nvPr/>
        </p:nvSpPr>
        <p:spPr>
          <a:xfrm>
            <a:off x="44958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</a:t>
            </a:r>
          </a:p>
        </p:txBody>
      </p:sp>
      <p:cxnSp>
        <p:nvCxnSpPr>
          <p:cNvPr id="528" name="Pfeil 528">
            <a:extLst>
              <a:ext uri="{FF2B5EF4-FFF2-40B4-BE49-F238E27FC236}">
                <a16:creationId xmlns:a16="http://schemas.microsoft.com/office/drawing/2014/main" id="{C8F01EFD-61CE-F6F4-581A-5E716AD7513D}"/>
              </a:ext>
            </a:extLst>
          </p:cNvPr>
          <p:cNvCxnSpPr/>
          <p:nvPr/>
        </p:nvCxnSpPr>
        <p:spPr>
          <a:xfrm>
            <a:off x="51816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29" name="Karte 2.2">
            <a:extLst>
              <a:ext uri="{FF2B5EF4-FFF2-40B4-BE49-F238E27FC236}">
                <a16:creationId xmlns:a16="http://schemas.microsoft.com/office/drawing/2014/main" id="{5B0954FE-031F-5F67-29C7-49665C922164}"/>
              </a:ext>
            </a:extLst>
          </p:cNvPr>
          <p:cNvSpPr/>
          <p:nvPr/>
        </p:nvSpPr>
        <p:spPr>
          <a:xfrm>
            <a:off x="55118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0" name="Icon-Kreis">
            <a:extLst>
              <a:ext uri="{FF2B5EF4-FFF2-40B4-BE49-F238E27FC236}">
                <a16:creationId xmlns:a16="http://schemas.microsoft.com/office/drawing/2014/main" id="{6146697D-31A4-B8B2-CED4-E866A829B1C0}"/>
              </a:ext>
            </a:extLst>
          </p:cNvPr>
          <p:cNvSpPr/>
          <p:nvPr/>
        </p:nvSpPr>
        <p:spPr>
          <a:xfrm>
            <a:off x="56388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1" name="Text 531">
            <a:extLst>
              <a:ext uri="{FF2B5EF4-FFF2-40B4-BE49-F238E27FC236}">
                <a16:creationId xmlns:a16="http://schemas.microsoft.com/office/drawing/2014/main" id="{B4733E87-CA4A-9639-5AE7-72F48D3C46C1}"/>
              </a:ext>
            </a:extLst>
          </p:cNvPr>
          <p:cNvSpPr txBox="1"/>
          <p:nvPr/>
        </p:nvSpPr>
        <p:spPr>
          <a:xfrm>
            <a:off x="62484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Vorfall aufklären /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analysieren</a:t>
            </a:r>
          </a:p>
        </p:txBody>
      </p:sp>
      <p:sp>
        <p:nvSpPr>
          <p:cNvPr id="532" name="Badge">
            <a:extLst>
              <a:ext uri="{FF2B5EF4-FFF2-40B4-BE49-F238E27FC236}">
                <a16:creationId xmlns:a16="http://schemas.microsoft.com/office/drawing/2014/main" id="{4B93919B-4279-3BBA-E88D-398D7A5CE7DE}"/>
              </a:ext>
            </a:extLst>
          </p:cNvPr>
          <p:cNvSpPr/>
          <p:nvPr/>
        </p:nvSpPr>
        <p:spPr>
          <a:xfrm>
            <a:off x="7366000" y="33782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33" name="Pfeil 533">
            <a:extLst>
              <a:ext uri="{FF2B5EF4-FFF2-40B4-BE49-F238E27FC236}">
                <a16:creationId xmlns:a16="http://schemas.microsoft.com/office/drawing/2014/main" id="{06B3D699-B522-D81A-8BE5-16E0094AFBCB}"/>
              </a:ext>
            </a:extLst>
          </p:cNvPr>
          <p:cNvCxnSpPr/>
          <p:nvPr/>
        </p:nvCxnSpPr>
        <p:spPr>
          <a:xfrm>
            <a:off x="8382000" y="3860800"/>
            <a:ext cx="228600" cy="0"/>
          </a:xfrm>
          <a:prstGeom prst="line">
            <a:avLst/>
          </a:prstGeom>
          <a:ln w="22225" cap="rnd">
            <a:solidFill>
              <a:srgbClr val="5BA3BF"/>
            </a:solidFill>
            <a:tailEnd type="triangle" w="med" len="med"/>
          </a:ln>
        </p:spPr>
      </p:cxnSp>
      <p:sp>
        <p:nvSpPr>
          <p:cNvPr id="534" name="Karte 2.3">
            <a:extLst>
              <a:ext uri="{FF2B5EF4-FFF2-40B4-BE49-F238E27FC236}">
                <a16:creationId xmlns:a16="http://schemas.microsoft.com/office/drawing/2014/main" id="{5FE5DCBB-7FD3-A1B4-F0BF-FF0D99A657A0}"/>
              </a:ext>
            </a:extLst>
          </p:cNvPr>
          <p:cNvSpPr/>
          <p:nvPr/>
        </p:nvSpPr>
        <p:spPr>
          <a:xfrm>
            <a:off x="8712200" y="33147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35" name="Icon-Kreis">
            <a:extLst>
              <a:ext uri="{FF2B5EF4-FFF2-40B4-BE49-F238E27FC236}">
                <a16:creationId xmlns:a16="http://schemas.microsoft.com/office/drawing/2014/main" id="{B2AB2F99-4A15-D0A0-CDF7-76DE7EB12250}"/>
              </a:ext>
            </a:extLst>
          </p:cNvPr>
          <p:cNvSpPr/>
          <p:nvPr/>
        </p:nvSpPr>
        <p:spPr>
          <a:xfrm>
            <a:off x="8839200" y="35941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36" name="Text 536">
            <a:extLst>
              <a:ext uri="{FF2B5EF4-FFF2-40B4-BE49-F238E27FC236}">
                <a16:creationId xmlns:a16="http://schemas.microsoft.com/office/drawing/2014/main" id="{F67ACF7C-B7A7-C5A3-7907-5A529B96E675}"/>
              </a:ext>
            </a:extLst>
          </p:cNvPr>
          <p:cNvSpPr txBox="1"/>
          <p:nvPr/>
        </p:nvSpPr>
        <p:spPr>
          <a:xfrm>
            <a:off x="9448800" y="36068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Kommunikation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Eltern</a:t>
            </a:r>
          </a:p>
        </p:txBody>
      </p:sp>
      <p:sp>
        <p:nvSpPr>
          <p:cNvPr id="537" name="Badge">
            <a:extLst>
              <a:ext uri="{FF2B5EF4-FFF2-40B4-BE49-F238E27FC236}">
                <a16:creationId xmlns:a16="http://schemas.microsoft.com/office/drawing/2014/main" id="{C0C10AB2-0EF4-36C7-C2AB-F027D856D349}"/>
              </a:ext>
            </a:extLst>
          </p:cNvPr>
          <p:cNvSpPr/>
          <p:nvPr/>
        </p:nvSpPr>
        <p:spPr>
          <a:xfrm>
            <a:off x="10896600" y="3378200"/>
            <a:ext cx="4318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</a:t>
            </a:r>
          </a:p>
        </p:txBody>
      </p:sp>
      <p:cxnSp>
        <p:nvCxnSpPr>
          <p:cNvPr id="538" name="Pfeil 538">
            <a:extLst>
              <a:ext uri="{FF2B5EF4-FFF2-40B4-BE49-F238E27FC236}">
                <a16:creationId xmlns:a16="http://schemas.microsoft.com/office/drawing/2014/main" id="{E61B0D38-62BE-1CBF-6926-F1EADEB0BFD4}"/>
              </a:ext>
            </a:extLst>
          </p:cNvPr>
          <p:cNvCxnSpPr/>
          <p:nvPr/>
        </p:nvCxnSpPr>
        <p:spPr>
          <a:xfrm>
            <a:off x="10096500" y="4406900"/>
            <a:ext cx="0" cy="24130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cxnSp>
        <p:nvCxnSpPr>
          <p:cNvPr id="539" name="Pfeil 539">
            <a:extLst>
              <a:ext uri="{FF2B5EF4-FFF2-40B4-BE49-F238E27FC236}">
                <a16:creationId xmlns:a16="http://schemas.microsoft.com/office/drawing/2014/main" id="{53D9774F-0825-0372-7627-D7263EEB754C}"/>
              </a:ext>
            </a:extLst>
          </p:cNvPr>
          <p:cNvCxnSpPr/>
          <p:nvPr/>
        </p:nvCxnSpPr>
        <p:spPr>
          <a:xfrm flipH="1">
            <a:off x="3695700" y="4648200"/>
            <a:ext cx="6400800" cy="0"/>
          </a:xfrm>
          <a:prstGeom prst="line">
            <a:avLst/>
          </a:prstGeom>
          <a:ln w="22225" cap="rnd">
            <a:solidFill>
              <a:srgbClr val="23795A"/>
            </a:solidFill>
          </a:ln>
        </p:spPr>
      </p:cxnSp>
      <p:sp>
        <p:nvSpPr>
          <p:cNvPr id="541" name="Band 3">
            <a:extLst>
              <a:ext uri="{FF2B5EF4-FFF2-40B4-BE49-F238E27FC236}">
                <a16:creationId xmlns:a16="http://schemas.microsoft.com/office/drawing/2014/main" id="{977BA27E-DBC7-7C6C-03B5-225C65362F37}"/>
              </a:ext>
            </a:extLst>
          </p:cNvPr>
          <p:cNvSpPr/>
          <p:nvPr/>
        </p:nvSpPr>
        <p:spPr>
          <a:xfrm>
            <a:off x="566056" y="4737100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79FC83B6-BC1C-8B7D-B438-38E63745BF45}"/>
              </a:ext>
            </a:extLst>
          </p:cNvPr>
          <p:cNvSpPr/>
          <p:nvPr/>
        </p:nvSpPr>
        <p:spPr>
          <a:xfrm>
            <a:off x="1099221" y="4902200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B5E5D074-9DA1-B7B8-3631-0BE487B4BCC2}"/>
              </a:ext>
            </a:extLst>
          </p:cNvPr>
          <p:cNvSpPr txBox="1"/>
          <p:nvPr/>
        </p:nvSpPr>
        <p:spPr>
          <a:xfrm>
            <a:off x="850976" y="5499100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579E154A-4CDD-637C-0105-B0ED7D050DE6}"/>
              </a:ext>
            </a:extLst>
          </p:cNvPr>
          <p:cNvCxnSpPr/>
          <p:nvPr/>
        </p:nvCxnSpPr>
        <p:spPr>
          <a:xfrm>
            <a:off x="2159000" y="4940300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DA8A1613-0CBA-AE0A-229C-49F604708208}"/>
              </a:ext>
            </a:extLst>
          </p:cNvPr>
          <p:cNvSpPr/>
          <p:nvPr/>
        </p:nvSpPr>
        <p:spPr>
          <a:xfrm>
            <a:off x="23114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76200">
            <a:solidFill>
              <a:srgbClr val="24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3815F7E5-360E-B639-5411-C6AC55CED04C}"/>
              </a:ext>
            </a:extLst>
          </p:cNvPr>
          <p:cNvSpPr/>
          <p:nvPr/>
        </p:nvSpPr>
        <p:spPr>
          <a:xfrm>
            <a:off x="24384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605545FB-2E7E-1EF1-CE5A-AA8F8BD65344}"/>
              </a:ext>
            </a:extLst>
          </p:cNvPr>
          <p:cNvSpPr txBox="1"/>
          <p:nvPr/>
        </p:nvSpPr>
        <p:spPr>
          <a:xfrm>
            <a:off x="30480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3F4E54"/>
                </a:solidFill>
              </a:rPr>
              <a:t>Maßnahmen</a:t>
            </a:r>
            <a:br>
              <a:rPr lang="de-DE" b="1" dirty="0"/>
            </a:br>
            <a:r>
              <a:rPr lang="de-DE" sz="1300" b="1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4D21DFAF-AC2E-DC31-ACB4-B4E37C87B348}"/>
              </a:ext>
            </a:extLst>
          </p:cNvPr>
          <p:cNvSpPr/>
          <p:nvPr/>
        </p:nvSpPr>
        <p:spPr>
          <a:xfrm>
            <a:off x="41656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24850B47-54AB-686B-7DFB-66784A79F834}"/>
              </a:ext>
            </a:extLst>
          </p:cNvPr>
          <p:cNvCxnSpPr/>
          <p:nvPr/>
        </p:nvCxnSpPr>
        <p:spPr>
          <a:xfrm>
            <a:off x="51816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B8C1D3C6-6577-0548-D3A9-27F3518A4E4B}"/>
              </a:ext>
            </a:extLst>
          </p:cNvPr>
          <p:cNvSpPr/>
          <p:nvPr/>
        </p:nvSpPr>
        <p:spPr>
          <a:xfrm>
            <a:off x="55118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76200">
            <a:solidFill>
              <a:srgbClr val="24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C47FBF69-4E2A-094C-B432-640DFD36F1E8}"/>
              </a:ext>
            </a:extLst>
          </p:cNvPr>
          <p:cNvSpPr/>
          <p:nvPr/>
        </p:nvSpPr>
        <p:spPr>
          <a:xfrm>
            <a:off x="56388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875BEA78-C23D-F5AF-2ECC-00EC4F2C698D}"/>
              </a:ext>
            </a:extLst>
          </p:cNvPr>
          <p:cNvSpPr txBox="1"/>
          <p:nvPr/>
        </p:nvSpPr>
        <p:spPr>
          <a:xfrm>
            <a:off x="6248400" y="51816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b="1" dirty="0">
                <a:solidFill>
                  <a:srgbClr val="3F4E54"/>
                </a:solidFill>
              </a:rPr>
              <a:t>Maßnahmen</a:t>
            </a:r>
            <a:br>
              <a:rPr lang="de-DE" b="1" dirty="0"/>
            </a:br>
            <a:r>
              <a:rPr lang="de-DE" sz="1300" b="1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5229BD63-DD00-87F9-FC1F-267BA2B2A2F5}"/>
              </a:ext>
            </a:extLst>
          </p:cNvPr>
          <p:cNvSpPr/>
          <p:nvPr/>
        </p:nvSpPr>
        <p:spPr>
          <a:xfrm>
            <a:off x="7010400" y="4953000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5DCBD8D8-401F-02DD-602B-5857BFF71366}"/>
              </a:ext>
            </a:extLst>
          </p:cNvPr>
          <p:cNvCxnSpPr/>
          <p:nvPr/>
        </p:nvCxnSpPr>
        <p:spPr>
          <a:xfrm>
            <a:off x="8382000" y="5435600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530E7053-65B4-B8C8-809B-809E30A0FCCA}"/>
              </a:ext>
            </a:extLst>
          </p:cNvPr>
          <p:cNvSpPr/>
          <p:nvPr/>
        </p:nvSpPr>
        <p:spPr>
          <a:xfrm>
            <a:off x="8712200" y="4889500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C8A3F473-510F-E51C-3744-42F854F4A22C}"/>
              </a:ext>
            </a:extLst>
          </p:cNvPr>
          <p:cNvSpPr/>
          <p:nvPr/>
        </p:nvSpPr>
        <p:spPr>
          <a:xfrm>
            <a:off x="8839200" y="5168900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3AA5A53A-1E3B-B6F9-0E74-4FAF4779996C}"/>
              </a:ext>
            </a:extLst>
          </p:cNvPr>
          <p:cNvSpPr txBox="1"/>
          <p:nvPr/>
        </p:nvSpPr>
        <p:spPr>
          <a:xfrm>
            <a:off x="9448800" y="5245100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4ED19B5E-0ADC-5E88-A9D7-30809A3907C3}"/>
              </a:ext>
            </a:extLst>
          </p:cNvPr>
          <p:cNvSpPr/>
          <p:nvPr/>
        </p:nvSpPr>
        <p:spPr>
          <a:xfrm>
            <a:off x="10566400" y="4953000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19" name="Pfeil 519">
            <a:extLst>
              <a:ext uri="{FF2B5EF4-FFF2-40B4-BE49-F238E27FC236}">
                <a16:creationId xmlns:a16="http://schemas.microsoft.com/office/drawing/2014/main" id="{E462FD5E-77CF-32B0-926C-7A2F2248C9D5}"/>
              </a:ext>
            </a:extLst>
          </p:cNvPr>
          <p:cNvCxnSpPr/>
          <p:nvPr/>
        </p:nvCxnSpPr>
        <p:spPr>
          <a:xfrm>
            <a:off x="3695700" y="3073400"/>
            <a:ext cx="0" cy="292100"/>
          </a:xfrm>
          <a:prstGeom prst="line">
            <a:avLst/>
          </a:prstGeom>
          <a:ln w="28575" cap="rnd">
            <a:solidFill>
              <a:srgbClr val="5BA3BF"/>
            </a:solidFill>
            <a:tailEnd type="triangle" w="lg" len="lg"/>
          </a:ln>
        </p:spPr>
      </p:cxnSp>
      <p:cxnSp>
        <p:nvCxnSpPr>
          <p:cNvPr id="540" name="Pfeil 540">
            <a:extLst>
              <a:ext uri="{FF2B5EF4-FFF2-40B4-BE49-F238E27FC236}">
                <a16:creationId xmlns:a16="http://schemas.microsoft.com/office/drawing/2014/main" id="{503A0D3A-19DC-3960-B627-8E1B433DE962}"/>
              </a:ext>
            </a:extLst>
          </p:cNvPr>
          <p:cNvCxnSpPr/>
          <p:nvPr/>
        </p:nvCxnSpPr>
        <p:spPr>
          <a:xfrm>
            <a:off x="3695700" y="4648200"/>
            <a:ext cx="0" cy="292100"/>
          </a:xfrm>
          <a:prstGeom prst="line">
            <a:avLst/>
          </a:prstGeom>
          <a:ln w="28575" cap="rnd">
            <a:solidFill>
              <a:srgbClr val="23795A"/>
            </a:solidFill>
            <a:tailEnd type="triangle" w="lg" len="lg"/>
          </a:ln>
        </p:spPr>
      </p:cxnSp>
      <p:pic>
        <p:nvPicPr>
          <p:cNvPr id="559" name="Graphic 559" descr="Beobachtung">
            <a:extLst>
              <a:ext uri="{FF2B5EF4-FFF2-40B4-BE49-F238E27FC236}">
                <a16:creationId xmlns:a16="http://schemas.microsoft.com/office/drawing/2014/main" id="{C94CE3AC-0493-44F6-12F9-56BFD29448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0900"/>
            <a:ext cx="330200" cy="330200"/>
          </a:xfrm>
          <a:prstGeom prst="rect">
            <a:avLst/>
          </a:prstGeom>
        </p:spPr>
      </p:pic>
      <p:pic>
        <p:nvPicPr>
          <p:cNvPr id="560" name="Graphic 560" descr="Sofortmaßnahme">
            <a:extLst>
              <a:ext uri="{FF2B5EF4-FFF2-40B4-BE49-F238E27FC236}">
                <a16:creationId xmlns:a16="http://schemas.microsoft.com/office/drawing/2014/main" id="{E419CDDF-9CF3-7E5D-C7F5-FECE617C05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0900"/>
            <a:ext cx="330200" cy="330200"/>
          </a:xfrm>
          <a:prstGeom prst="rect">
            <a:avLst/>
          </a:prstGeom>
        </p:spPr>
      </p:pic>
      <p:pic>
        <p:nvPicPr>
          <p:cNvPr id="561" name="Graphic 561" descr="Dokumentation">
            <a:extLst>
              <a:ext uri="{FF2B5EF4-FFF2-40B4-BE49-F238E27FC236}">
                <a16:creationId xmlns:a16="http://schemas.microsoft.com/office/drawing/2014/main" id="{F391338B-01BA-FEE4-0592-59D60BC80B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0900"/>
            <a:ext cx="330200" cy="330200"/>
          </a:xfrm>
          <a:prstGeom prst="rect">
            <a:avLst/>
          </a:prstGeom>
        </p:spPr>
      </p:pic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80CBA4EC-A4EB-87DC-9DD5-3561E388DE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40000" y="5270500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A3243631-713B-C0AC-F064-15DD2A5040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740400" y="5270500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31AE076C-3184-D86D-2D49-0D2CCD095F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40800" y="5270500"/>
            <a:ext cx="330200" cy="330200"/>
          </a:xfrm>
          <a:prstGeom prst="rect">
            <a:avLst/>
          </a:prstGeom>
        </p:spPr>
      </p:pic>
      <p:pic>
        <p:nvPicPr>
          <p:cNvPr id="568" name="Graphic 568" descr="Kollegen">
            <a:extLst>
              <a:ext uri="{FF2B5EF4-FFF2-40B4-BE49-F238E27FC236}">
                <a16:creationId xmlns:a16="http://schemas.microsoft.com/office/drawing/2014/main" id="{4E5B794B-2CB4-4FFD-74F6-FBEEB7734D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540000" y="3695700"/>
            <a:ext cx="330200" cy="330200"/>
          </a:xfrm>
          <a:prstGeom prst="rect">
            <a:avLst/>
          </a:prstGeom>
        </p:spPr>
      </p:pic>
      <p:pic>
        <p:nvPicPr>
          <p:cNvPr id="569" name="Graphic 569" descr="Vorfall aufklären">
            <a:extLst>
              <a:ext uri="{FF2B5EF4-FFF2-40B4-BE49-F238E27FC236}">
                <a16:creationId xmlns:a16="http://schemas.microsoft.com/office/drawing/2014/main" id="{3847441B-D245-8D67-0F93-F9EC2DBFCD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0400" y="3695700"/>
            <a:ext cx="330200" cy="330200"/>
          </a:xfrm>
          <a:prstGeom prst="rect">
            <a:avLst/>
          </a:prstGeom>
        </p:spPr>
      </p:pic>
      <p:pic>
        <p:nvPicPr>
          <p:cNvPr id="570" name="Graphic 570" descr="Eltern">
            <a:extLst>
              <a:ext uri="{FF2B5EF4-FFF2-40B4-BE49-F238E27FC236}">
                <a16:creationId xmlns:a16="http://schemas.microsoft.com/office/drawing/2014/main" id="{AE1B9E60-CE48-2A82-5BE5-35DED79073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940800" y="3695700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7FB08032-C6F8-D6FD-48EC-D5C052669AF5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7204EFDD-3DFE-F3AE-E169-4B244879D850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CF3D62D4-D02C-19B4-3B13-58281BE74351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FA7DEA66-ACC4-BA3C-138F-24507A69E264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</p:spTree>
    <p:extLst>
      <p:ext uri="{BB962C8B-B14F-4D97-AF65-F5344CB8AC3E}">
        <p14:creationId xmlns:p14="http://schemas.microsoft.com/office/powerpoint/2010/main" val="2154896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CDE84D-E6F0-71C8-CDFA-11111454FD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dirty="0">
                <a:solidFill>
                  <a:srgbClr val="495663"/>
                </a:solidFill>
              </a:rPr>
              <a:t>Ideenkoffer Maßnahmen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Für Gewaltvorfälle in der Schule</a:t>
            </a:r>
          </a:p>
        </p:txBody>
      </p:sp>
      <p:sp>
        <p:nvSpPr>
          <p:cNvPr id="541" name="Band 3">
            <a:extLst>
              <a:ext uri="{FF2B5EF4-FFF2-40B4-BE49-F238E27FC236}">
                <a16:creationId xmlns:a16="http://schemas.microsoft.com/office/drawing/2014/main" id="{437D72F9-5232-0C58-A922-1CF22A10901F}"/>
              </a:ext>
            </a:extLst>
          </p:cNvPr>
          <p:cNvSpPr/>
          <p:nvPr/>
        </p:nvSpPr>
        <p:spPr>
          <a:xfrm>
            <a:off x="566056" y="1591565"/>
            <a:ext cx="11130644" cy="1397000"/>
          </a:xfrm>
          <a:prstGeom prst="roundRect">
            <a:avLst>
              <a:gd name="adj" fmla="val 9000"/>
            </a:avLst>
          </a:prstGeom>
          <a:solidFill>
            <a:srgbClr val="E8F3EC"/>
          </a:solidFill>
          <a:ln>
            <a:noFill/>
          </a:ln>
        </p:spPr>
        <p:txBody>
          <a:bodyPr/>
          <a:lstStyle/>
          <a:p>
            <a:endParaRPr lang="de-DE" dirty="0"/>
          </a:p>
        </p:txBody>
      </p:sp>
      <p:sp>
        <p:nvSpPr>
          <p:cNvPr id="542" name="Nummer 3">
            <a:extLst>
              <a:ext uri="{FF2B5EF4-FFF2-40B4-BE49-F238E27FC236}">
                <a16:creationId xmlns:a16="http://schemas.microsoft.com/office/drawing/2014/main" id="{AE3B4482-DCF2-F536-3DAF-0E040DD9588F}"/>
              </a:ext>
            </a:extLst>
          </p:cNvPr>
          <p:cNvSpPr/>
          <p:nvPr/>
        </p:nvSpPr>
        <p:spPr>
          <a:xfrm>
            <a:off x="1099221" y="1756665"/>
            <a:ext cx="482600" cy="48260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600" b="1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543" name="Text 543">
            <a:extLst>
              <a:ext uri="{FF2B5EF4-FFF2-40B4-BE49-F238E27FC236}">
                <a16:creationId xmlns:a16="http://schemas.microsoft.com/office/drawing/2014/main" id="{52F84FD2-9F3E-2763-2255-135914BBAC13}"/>
              </a:ext>
            </a:extLst>
          </p:cNvPr>
          <p:cNvSpPr txBox="1"/>
          <p:nvPr/>
        </p:nvSpPr>
        <p:spPr>
          <a:xfrm>
            <a:off x="850976" y="2353565"/>
            <a:ext cx="1574800" cy="330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ct val="105000"/>
              </a:lnSpc>
              <a:buNone/>
            </a:pPr>
            <a:r>
              <a:rPr lang="de-DE" sz="1500" b="1" dirty="0">
                <a:solidFill>
                  <a:srgbClr val="495663"/>
                </a:solidFill>
              </a:rPr>
              <a:t>Unterstützen</a:t>
            </a:r>
          </a:p>
        </p:txBody>
      </p:sp>
      <p:cxnSp>
        <p:nvCxnSpPr>
          <p:cNvPr id="544" name="Pfeil 544">
            <a:extLst>
              <a:ext uri="{FF2B5EF4-FFF2-40B4-BE49-F238E27FC236}">
                <a16:creationId xmlns:a16="http://schemas.microsoft.com/office/drawing/2014/main" id="{94F3898A-01DD-C772-801B-5D5F1EF27944}"/>
              </a:ext>
            </a:extLst>
          </p:cNvPr>
          <p:cNvCxnSpPr/>
          <p:nvPr/>
        </p:nvCxnSpPr>
        <p:spPr>
          <a:xfrm>
            <a:off x="2159000" y="1794765"/>
            <a:ext cx="0" cy="990600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545" name="Karte 3.1">
            <a:extLst>
              <a:ext uri="{FF2B5EF4-FFF2-40B4-BE49-F238E27FC236}">
                <a16:creationId xmlns:a16="http://schemas.microsoft.com/office/drawing/2014/main" id="{6D6B0D09-4A1D-3B2B-AA88-E5DA68CEE05D}"/>
              </a:ext>
            </a:extLst>
          </p:cNvPr>
          <p:cNvSpPr/>
          <p:nvPr/>
        </p:nvSpPr>
        <p:spPr>
          <a:xfrm>
            <a:off x="2311400" y="1743965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28575">
            <a:solidFill>
              <a:srgbClr val="23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46" name="Icon-Kreis">
            <a:extLst>
              <a:ext uri="{FF2B5EF4-FFF2-40B4-BE49-F238E27FC236}">
                <a16:creationId xmlns:a16="http://schemas.microsoft.com/office/drawing/2014/main" id="{C62F16FD-EEE3-BB5E-3685-DF088DCA2A93}"/>
              </a:ext>
            </a:extLst>
          </p:cNvPr>
          <p:cNvSpPr/>
          <p:nvPr/>
        </p:nvSpPr>
        <p:spPr>
          <a:xfrm>
            <a:off x="2438400" y="2023365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47" name="Text 547">
            <a:extLst>
              <a:ext uri="{FF2B5EF4-FFF2-40B4-BE49-F238E27FC236}">
                <a16:creationId xmlns:a16="http://schemas.microsoft.com/office/drawing/2014/main" id="{ABD87549-C42C-3242-95E3-937A17199CB7}"/>
              </a:ext>
            </a:extLst>
          </p:cNvPr>
          <p:cNvSpPr txBox="1"/>
          <p:nvPr/>
        </p:nvSpPr>
        <p:spPr>
          <a:xfrm>
            <a:off x="3048000" y="2036065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betroffene Personen</a:t>
            </a:r>
          </a:p>
        </p:txBody>
      </p:sp>
      <p:sp>
        <p:nvSpPr>
          <p:cNvPr id="548" name="Badge">
            <a:extLst>
              <a:ext uri="{FF2B5EF4-FFF2-40B4-BE49-F238E27FC236}">
                <a16:creationId xmlns:a16="http://schemas.microsoft.com/office/drawing/2014/main" id="{98BA9723-6C07-1975-2AC1-4F36063A0EB0}"/>
              </a:ext>
            </a:extLst>
          </p:cNvPr>
          <p:cNvSpPr/>
          <p:nvPr/>
        </p:nvSpPr>
        <p:spPr>
          <a:xfrm>
            <a:off x="4165600" y="1807465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cxnSp>
        <p:nvCxnSpPr>
          <p:cNvPr id="549" name="Pfeil 549">
            <a:extLst>
              <a:ext uri="{FF2B5EF4-FFF2-40B4-BE49-F238E27FC236}">
                <a16:creationId xmlns:a16="http://schemas.microsoft.com/office/drawing/2014/main" id="{B52A7E0F-97B7-24B5-69CE-C1F9FAAAA4A6}"/>
              </a:ext>
            </a:extLst>
          </p:cNvPr>
          <p:cNvCxnSpPr/>
          <p:nvPr/>
        </p:nvCxnSpPr>
        <p:spPr>
          <a:xfrm>
            <a:off x="5181600" y="2290065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0" name="Karte 3.2">
            <a:extLst>
              <a:ext uri="{FF2B5EF4-FFF2-40B4-BE49-F238E27FC236}">
                <a16:creationId xmlns:a16="http://schemas.microsoft.com/office/drawing/2014/main" id="{B6F04F88-58C2-2D13-DDF2-12B39B67A3CC}"/>
              </a:ext>
            </a:extLst>
          </p:cNvPr>
          <p:cNvSpPr/>
          <p:nvPr/>
        </p:nvSpPr>
        <p:spPr>
          <a:xfrm>
            <a:off x="5511800" y="1743965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28575">
            <a:solidFill>
              <a:srgbClr val="23795A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1" name="Icon-Kreis">
            <a:extLst>
              <a:ext uri="{FF2B5EF4-FFF2-40B4-BE49-F238E27FC236}">
                <a16:creationId xmlns:a16="http://schemas.microsoft.com/office/drawing/2014/main" id="{71BE83B2-78A0-2971-EA6B-DDDE1365727C}"/>
              </a:ext>
            </a:extLst>
          </p:cNvPr>
          <p:cNvSpPr/>
          <p:nvPr/>
        </p:nvSpPr>
        <p:spPr>
          <a:xfrm>
            <a:off x="5638800" y="2023365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2" name="Text 552">
            <a:extLst>
              <a:ext uri="{FF2B5EF4-FFF2-40B4-BE49-F238E27FC236}">
                <a16:creationId xmlns:a16="http://schemas.microsoft.com/office/drawing/2014/main" id="{E55B87BB-B142-3F95-E5B4-ABA355804F5D}"/>
              </a:ext>
            </a:extLst>
          </p:cNvPr>
          <p:cNvSpPr txBox="1"/>
          <p:nvPr/>
        </p:nvSpPr>
        <p:spPr>
          <a:xfrm>
            <a:off x="6248400" y="2036065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Maßnahmen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ausübende Personen</a:t>
            </a:r>
          </a:p>
        </p:txBody>
      </p:sp>
      <p:sp>
        <p:nvSpPr>
          <p:cNvPr id="553" name="Badge">
            <a:extLst>
              <a:ext uri="{FF2B5EF4-FFF2-40B4-BE49-F238E27FC236}">
                <a16:creationId xmlns:a16="http://schemas.microsoft.com/office/drawing/2014/main" id="{18B7A6E9-4140-13CF-2B1D-2E96258714E6}"/>
              </a:ext>
            </a:extLst>
          </p:cNvPr>
          <p:cNvSpPr/>
          <p:nvPr/>
        </p:nvSpPr>
        <p:spPr>
          <a:xfrm>
            <a:off x="7010400" y="1807465"/>
            <a:ext cx="11176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 / SL</a:t>
            </a:r>
          </a:p>
        </p:txBody>
      </p:sp>
      <p:cxnSp>
        <p:nvCxnSpPr>
          <p:cNvPr id="554" name="Pfeil 554">
            <a:extLst>
              <a:ext uri="{FF2B5EF4-FFF2-40B4-BE49-F238E27FC236}">
                <a16:creationId xmlns:a16="http://schemas.microsoft.com/office/drawing/2014/main" id="{931E28CC-AADA-AFCE-66A4-5275C156D280}"/>
              </a:ext>
            </a:extLst>
          </p:cNvPr>
          <p:cNvCxnSpPr/>
          <p:nvPr/>
        </p:nvCxnSpPr>
        <p:spPr>
          <a:xfrm>
            <a:off x="8382000" y="2290065"/>
            <a:ext cx="228600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55" name="Karte 3.3">
            <a:extLst>
              <a:ext uri="{FF2B5EF4-FFF2-40B4-BE49-F238E27FC236}">
                <a16:creationId xmlns:a16="http://schemas.microsoft.com/office/drawing/2014/main" id="{DA207382-0F09-3236-CE10-BABAD04BAD70}"/>
              </a:ext>
            </a:extLst>
          </p:cNvPr>
          <p:cNvSpPr/>
          <p:nvPr/>
        </p:nvSpPr>
        <p:spPr>
          <a:xfrm>
            <a:off x="8712200" y="1743965"/>
            <a:ext cx="2768600" cy="1092200"/>
          </a:xfrm>
          <a:prstGeom prst="roundRect">
            <a:avLst>
              <a:gd name="adj" fmla="val 93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/>
          <a:lstStyle/>
          <a:p>
            <a:endParaRPr lang="de-DE"/>
          </a:p>
        </p:txBody>
      </p:sp>
      <p:sp>
        <p:nvSpPr>
          <p:cNvPr id="556" name="Icon-Kreis">
            <a:extLst>
              <a:ext uri="{FF2B5EF4-FFF2-40B4-BE49-F238E27FC236}">
                <a16:creationId xmlns:a16="http://schemas.microsoft.com/office/drawing/2014/main" id="{DDDB058A-01B5-A876-C6CE-E6439FC9F3B3}"/>
              </a:ext>
            </a:extLst>
          </p:cNvPr>
          <p:cNvSpPr/>
          <p:nvPr/>
        </p:nvSpPr>
        <p:spPr>
          <a:xfrm>
            <a:off x="8839200" y="2023365"/>
            <a:ext cx="533400" cy="533400"/>
          </a:xfrm>
          <a:prstGeom prst="ellipse">
            <a:avLst/>
          </a:prstGeom>
          <a:solidFill>
            <a:srgbClr val="F1F6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57" name="Text 557">
            <a:extLst>
              <a:ext uri="{FF2B5EF4-FFF2-40B4-BE49-F238E27FC236}">
                <a16:creationId xmlns:a16="http://schemas.microsoft.com/office/drawing/2014/main" id="{9FFA2B05-FDBD-B311-EE08-4C04CFBE04A4}"/>
              </a:ext>
            </a:extLst>
          </p:cNvPr>
          <p:cNvSpPr txBox="1"/>
          <p:nvPr/>
        </p:nvSpPr>
        <p:spPr>
          <a:xfrm>
            <a:off x="9448800" y="2099565"/>
            <a:ext cx="1930400" cy="508000"/>
          </a:xfrm>
          <a:prstGeom prst="rect">
            <a:avLst/>
          </a:prstGeom>
          <a:noFill/>
        </p:spPr>
        <p:txBody>
          <a:bodyPr wrap="square" lIns="0" tIns="0" rIns="0" bIns="0" anchor="ctr"/>
          <a:lstStyle/>
          <a:p>
            <a:pPr>
              <a:lnSpc>
                <a:spcPct val="105000"/>
              </a:lnSpc>
              <a:buNone/>
            </a:pPr>
            <a:r>
              <a:rPr lang="de-DE" sz="1300" dirty="0">
                <a:solidFill>
                  <a:srgbClr val="3F4E54"/>
                </a:solidFill>
              </a:rPr>
              <a:t>Abschließende Reflexion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+ Dokumentation der</a:t>
            </a:r>
            <a:br>
              <a:rPr lang="de-DE"/>
            </a:br>
            <a:r>
              <a:rPr lang="de-DE" sz="1300" dirty="0">
                <a:solidFill>
                  <a:srgbClr val="3F4E54"/>
                </a:solidFill>
              </a:rPr>
              <a:t>Fallbearbeitung</a:t>
            </a:r>
          </a:p>
        </p:txBody>
      </p:sp>
      <p:sp>
        <p:nvSpPr>
          <p:cNvPr id="558" name="Badge">
            <a:extLst>
              <a:ext uri="{FF2B5EF4-FFF2-40B4-BE49-F238E27FC236}">
                <a16:creationId xmlns:a16="http://schemas.microsoft.com/office/drawing/2014/main" id="{38A586EE-4225-B1B5-370C-BCF6ED43B1AC}"/>
              </a:ext>
            </a:extLst>
          </p:cNvPr>
          <p:cNvSpPr/>
          <p:nvPr/>
        </p:nvSpPr>
        <p:spPr>
          <a:xfrm>
            <a:off x="10566400" y="1807465"/>
            <a:ext cx="76200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/ SA</a:t>
            </a:r>
          </a:p>
        </p:txBody>
      </p:sp>
      <p:pic>
        <p:nvPicPr>
          <p:cNvPr id="565" name="Graphic 565" descr="Betroffene unterstützen">
            <a:extLst>
              <a:ext uri="{FF2B5EF4-FFF2-40B4-BE49-F238E27FC236}">
                <a16:creationId xmlns:a16="http://schemas.microsoft.com/office/drawing/2014/main" id="{1CA937F8-58BD-E6A7-AE29-B95A4383E2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40000" y="2124965"/>
            <a:ext cx="330200" cy="330200"/>
          </a:xfrm>
          <a:prstGeom prst="rect">
            <a:avLst/>
          </a:prstGeom>
        </p:spPr>
      </p:pic>
      <p:pic>
        <p:nvPicPr>
          <p:cNvPr id="566" name="Graphic 566" descr="Ausübende Person">
            <a:extLst>
              <a:ext uri="{FF2B5EF4-FFF2-40B4-BE49-F238E27FC236}">
                <a16:creationId xmlns:a16="http://schemas.microsoft.com/office/drawing/2014/main" id="{6EA630CC-0532-14CB-9E43-C1500BEE7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40400" y="2124965"/>
            <a:ext cx="330200" cy="330200"/>
          </a:xfrm>
          <a:prstGeom prst="rect">
            <a:avLst/>
          </a:prstGeom>
        </p:spPr>
      </p:pic>
      <p:pic>
        <p:nvPicPr>
          <p:cNvPr id="567" name="Graphic 567" descr="Reflexion und Dokumentation">
            <a:extLst>
              <a:ext uri="{FF2B5EF4-FFF2-40B4-BE49-F238E27FC236}">
                <a16:creationId xmlns:a16="http://schemas.microsoft.com/office/drawing/2014/main" id="{7CD820D6-0179-55BF-05A2-AA69B30F984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40800" y="2124965"/>
            <a:ext cx="330200" cy="330200"/>
          </a:xfrm>
          <a:prstGeom prst="rect">
            <a:avLst/>
          </a:prstGeom>
        </p:spPr>
      </p:pic>
      <p:sp>
        <p:nvSpPr>
          <p:cNvPr id="6" name="Badge">
            <a:extLst>
              <a:ext uri="{FF2B5EF4-FFF2-40B4-BE49-F238E27FC236}">
                <a16:creationId xmlns:a16="http://schemas.microsoft.com/office/drawing/2014/main" id="{A643B7B4-B057-9B9F-3C57-0FAF2184AE4B}"/>
              </a:ext>
            </a:extLst>
          </p:cNvPr>
          <p:cNvSpPr/>
          <p:nvPr/>
        </p:nvSpPr>
        <p:spPr>
          <a:xfrm>
            <a:off x="556080" y="6411954"/>
            <a:ext cx="198392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BL = Beobachtende Lehrkraft</a:t>
            </a:r>
          </a:p>
        </p:txBody>
      </p:sp>
      <p:sp>
        <p:nvSpPr>
          <p:cNvPr id="8" name="Badge">
            <a:extLst>
              <a:ext uri="{FF2B5EF4-FFF2-40B4-BE49-F238E27FC236}">
                <a16:creationId xmlns:a16="http://schemas.microsoft.com/office/drawing/2014/main" id="{6EB753B1-BAE2-5AAA-9B97-5351A0A399B6}"/>
              </a:ext>
            </a:extLst>
          </p:cNvPr>
          <p:cNvSpPr/>
          <p:nvPr/>
        </p:nvSpPr>
        <p:spPr>
          <a:xfrm>
            <a:off x="2687846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KL = Klassenleitung</a:t>
            </a:r>
          </a:p>
        </p:txBody>
      </p:sp>
      <p:sp>
        <p:nvSpPr>
          <p:cNvPr id="9" name="Badge">
            <a:extLst>
              <a:ext uri="{FF2B5EF4-FFF2-40B4-BE49-F238E27FC236}">
                <a16:creationId xmlns:a16="http://schemas.microsoft.com/office/drawing/2014/main" id="{0B1E80C2-81F6-2B3F-4148-FF07967BB96A}"/>
              </a:ext>
            </a:extLst>
          </p:cNvPr>
          <p:cNvSpPr/>
          <p:nvPr/>
        </p:nvSpPr>
        <p:spPr>
          <a:xfrm>
            <a:off x="4306922" y="6407897"/>
            <a:ext cx="147123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SL = Schulleitung</a:t>
            </a:r>
          </a:p>
        </p:txBody>
      </p:sp>
      <p:sp>
        <p:nvSpPr>
          <p:cNvPr id="10" name="Badge">
            <a:extLst>
              <a:ext uri="{FF2B5EF4-FFF2-40B4-BE49-F238E27FC236}">
                <a16:creationId xmlns:a16="http://schemas.microsoft.com/office/drawing/2014/main" id="{EEBCAFDE-E125-C156-7E76-AC603000C0C3}"/>
              </a:ext>
            </a:extLst>
          </p:cNvPr>
          <p:cNvSpPr/>
          <p:nvPr/>
        </p:nvSpPr>
        <p:spPr>
          <a:xfrm>
            <a:off x="5931386" y="6407897"/>
            <a:ext cx="1606650" cy="2413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anchor="ctr"/>
          <a:lstStyle/>
          <a:p>
            <a:pPr algn="ctr">
              <a:buNone/>
            </a:pPr>
            <a:r>
              <a:rPr lang="de-DE" sz="1100" b="1" dirty="0">
                <a:solidFill>
                  <a:srgbClr val="54665F"/>
                </a:solidFill>
              </a:rPr>
              <a:t>SA = Schulsozialarbeit</a:t>
            </a:r>
          </a:p>
        </p:txBody>
      </p:sp>
      <p:sp>
        <p:nvSpPr>
          <p:cNvPr id="568" name="TextBox 567"/>
          <p:cNvSpPr txBox="1"/>
          <p:nvPr/>
        </p:nvSpPr>
        <p:spPr>
          <a:xfrm>
            <a:off x="566928" y="3090672"/>
            <a:ext cx="731520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0"/>
              </a:spcAft>
            </a:pPr>
            <a:r>
              <a:rPr sz="1800" b="1">
                <a:solidFill>
                  <a:srgbClr val="495663"/>
                </a:solidFill>
                <a:latin typeface="Calibri"/>
              </a:rPr>
              <a:t>Mögliche Unterstützungsangebote</a:t>
            </a:r>
          </a:p>
        </p:txBody>
      </p:sp>
      <p:sp>
        <p:nvSpPr>
          <p:cNvPr id="569" name="Rounded Rectangle 568"/>
          <p:cNvSpPr/>
          <p:nvPr/>
        </p:nvSpPr>
        <p:spPr>
          <a:xfrm>
            <a:off x="566928" y="3493008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0" name="TextBox 569"/>
          <p:cNvSpPr txBox="1"/>
          <p:nvPr/>
        </p:nvSpPr>
        <p:spPr>
          <a:xfrm>
            <a:off x="713232" y="3584448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Gespräche</a:t>
            </a:r>
          </a:p>
        </p:txBody>
      </p:sp>
      <p:sp>
        <p:nvSpPr>
          <p:cNvPr id="571" name="TextBox 570"/>
          <p:cNvSpPr txBox="1"/>
          <p:nvPr/>
        </p:nvSpPr>
        <p:spPr>
          <a:xfrm>
            <a:off x="713232" y="3877056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Aufklärungsgespräch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Reflexionsgespräch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Mediationsgespräch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Beratungsgespräch (SA)</a:t>
            </a:r>
          </a:p>
        </p:txBody>
      </p:sp>
      <p:sp>
        <p:nvSpPr>
          <p:cNvPr id="572" name="Rounded Rectangle 571"/>
          <p:cNvSpPr/>
          <p:nvPr/>
        </p:nvSpPr>
        <p:spPr>
          <a:xfrm>
            <a:off x="566928" y="4946904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3" name="TextBox 572"/>
          <p:cNvSpPr txBox="1"/>
          <p:nvPr/>
        </p:nvSpPr>
        <p:spPr>
          <a:xfrm>
            <a:off x="713232" y="5038344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Übungen</a:t>
            </a:r>
          </a:p>
        </p:txBody>
      </p:sp>
      <p:sp>
        <p:nvSpPr>
          <p:cNvPr id="574" name="TextBox 573"/>
          <p:cNvSpPr txBox="1"/>
          <p:nvPr/>
        </p:nvSpPr>
        <p:spPr>
          <a:xfrm>
            <a:off x="713232" y="5330952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Selbstwertgefühl stärken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Schutzsatz üben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Reflexionsübung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Entschuldigungsbrief</a:t>
            </a:r>
          </a:p>
        </p:txBody>
      </p:sp>
      <p:sp>
        <p:nvSpPr>
          <p:cNvPr id="575" name="Rounded Rectangle 574"/>
          <p:cNvSpPr/>
          <p:nvPr/>
        </p:nvSpPr>
        <p:spPr>
          <a:xfrm>
            <a:off x="2953512" y="3493008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6" name="TextBox 575"/>
          <p:cNvSpPr txBox="1"/>
          <p:nvPr/>
        </p:nvSpPr>
        <p:spPr>
          <a:xfrm>
            <a:off x="3099816" y="3584448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Schulische Angebote</a:t>
            </a:r>
          </a:p>
        </p:txBody>
      </p:sp>
      <p:sp>
        <p:nvSpPr>
          <p:cNvPr id="577" name="TextBox 576"/>
          <p:cNvSpPr txBox="1"/>
          <p:nvPr/>
        </p:nvSpPr>
        <p:spPr>
          <a:xfrm>
            <a:off x="3099816" y="3877056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Ruheraum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Feste Ansprechperson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Begleitete Pause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Sitzplatzwechsel</a:t>
            </a:r>
          </a:p>
        </p:txBody>
      </p:sp>
      <p:sp>
        <p:nvSpPr>
          <p:cNvPr id="578" name="Rounded Rectangle 577"/>
          <p:cNvSpPr/>
          <p:nvPr/>
        </p:nvSpPr>
        <p:spPr>
          <a:xfrm>
            <a:off x="2953512" y="4946904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9" name="TextBox 578"/>
          <p:cNvSpPr txBox="1"/>
          <p:nvPr/>
        </p:nvSpPr>
        <p:spPr>
          <a:xfrm>
            <a:off x="3099816" y="5038344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Positive Verstärkung</a:t>
            </a:r>
          </a:p>
        </p:txBody>
      </p:sp>
      <p:sp>
        <p:nvSpPr>
          <p:cNvPr id="580" name="TextBox 579"/>
          <p:cNvSpPr txBox="1"/>
          <p:nvPr/>
        </p:nvSpPr>
        <p:spPr>
          <a:xfrm>
            <a:off x="3099816" y="5330952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Gelungenes konkret loben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Erfolg auf Zielkarte markieren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Erfolg in Clama festhalten</a:t>
            </a:r>
          </a:p>
        </p:txBody>
      </p:sp>
      <p:sp>
        <p:nvSpPr>
          <p:cNvPr id="581" name="Rounded Rectangle 580"/>
          <p:cNvSpPr/>
          <p:nvPr/>
        </p:nvSpPr>
        <p:spPr>
          <a:xfrm>
            <a:off x="9454896" y="3493008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2" name="TextBox 581"/>
          <p:cNvSpPr txBox="1"/>
          <p:nvPr/>
        </p:nvSpPr>
        <p:spPr>
          <a:xfrm>
            <a:off x="9601200" y="3584448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Elternzusammenarbeit</a:t>
            </a:r>
          </a:p>
        </p:txBody>
      </p:sp>
      <p:sp>
        <p:nvSpPr>
          <p:cNvPr id="583" name="TextBox 582"/>
          <p:cNvSpPr txBox="1"/>
          <p:nvPr/>
        </p:nvSpPr>
        <p:spPr>
          <a:xfrm>
            <a:off x="9601200" y="3877056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Elterninformation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Elterngespräch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Gemeinsame Absprachen</a:t>
            </a:r>
          </a:p>
        </p:txBody>
      </p:sp>
      <p:sp>
        <p:nvSpPr>
          <p:cNvPr id="584" name="Rounded Rectangle 583"/>
          <p:cNvSpPr/>
          <p:nvPr/>
        </p:nvSpPr>
        <p:spPr>
          <a:xfrm>
            <a:off x="9454896" y="4946904"/>
            <a:ext cx="2240280" cy="13075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5" name="TextBox 584"/>
          <p:cNvSpPr txBox="1"/>
          <p:nvPr/>
        </p:nvSpPr>
        <p:spPr>
          <a:xfrm>
            <a:off x="9601200" y="5038344"/>
            <a:ext cx="19476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>
                <a:solidFill>
                  <a:srgbClr val="23795A"/>
                </a:solidFill>
                <a:latin typeface="Calibri"/>
              </a:rPr>
              <a:t>Externe Unterstützung</a:t>
            </a:r>
          </a:p>
        </p:txBody>
      </p:sp>
      <p:sp>
        <p:nvSpPr>
          <p:cNvPr id="586" name="TextBox 585"/>
          <p:cNvSpPr txBox="1"/>
          <p:nvPr/>
        </p:nvSpPr>
        <p:spPr>
          <a:xfrm>
            <a:off x="9601200" y="5330952"/>
            <a:ext cx="1947672" cy="8686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Therapeutische Angebote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Schulpsychologischer Dienst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Beratungsstellen</a:t>
            </a:r>
          </a:p>
          <a:p>
            <a:pPr>
              <a:lnSpc>
                <a:spcPct val="95000"/>
              </a:lnSpc>
              <a:spcAft>
                <a:spcPts val="100"/>
              </a:spcAft>
            </a:pPr>
            <a:r>
              <a:rPr sz="1150" b="1">
                <a:solidFill>
                  <a:srgbClr val="23795A"/>
                </a:solidFill>
                <a:latin typeface="Calibri"/>
              </a:rPr>
              <a:t>•  </a:t>
            </a:r>
            <a:r>
              <a:rPr sz="1150" b="0">
                <a:solidFill>
                  <a:srgbClr val="3F4E54"/>
                </a:solidFill>
                <a:latin typeface="Calibri"/>
              </a:rPr>
              <a:t>Jugendamt</a:t>
            </a:r>
          </a:p>
        </p:txBody>
      </p:sp>
      <p:sp>
        <p:nvSpPr>
          <p:cNvPr id="587" name="Rounded Rectangle 586"/>
          <p:cNvSpPr/>
          <p:nvPr/>
        </p:nvSpPr>
        <p:spPr>
          <a:xfrm>
            <a:off x="5340096" y="3493008"/>
            <a:ext cx="3968495" cy="2761488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9050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8" name="TextBox 587"/>
          <p:cNvSpPr txBox="1"/>
          <p:nvPr/>
        </p:nvSpPr>
        <p:spPr>
          <a:xfrm>
            <a:off x="5522976" y="3584448"/>
            <a:ext cx="360273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spcAft>
                <a:spcPts val="0"/>
              </a:spcAft>
            </a:pPr>
            <a:r>
              <a:rPr sz="1350" b="1" dirty="0" err="1">
                <a:solidFill>
                  <a:srgbClr val="23795A"/>
                </a:solidFill>
                <a:latin typeface="Calibri"/>
              </a:rPr>
              <a:t>Individualziele</a:t>
            </a:r>
            <a:endParaRPr sz="1350" b="1" dirty="0">
              <a:solidFill>
                <a:srgbClr val="23795A"/>
              </a:solidFill>
              <a:latin typeface="Calibri"/>
            </a:endParaRPr>
          </a:p>
        </p:txBody>
      </p:sp>
      <p:sp>
        <p:nvSpPr>
          <p:cNvPr id="589" name="Rounded Rectangle 588"/>
          <p:cNvSpPr/>
          <p:nvPr/>
        </p:nvSpPr>
        <p:spPr>
          <a:xfrm>
            <a:off x="5522976" y="3895344"/>
            <a:ext cx="3602735" cy="329184"/>
          </a:xfrm>
          <a:prstGeom prst="roundRect">
            <a:avLst>
              <a:gd name="adj" fmla="val 30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0" name="TextBox 589"/>
          <p:cNvSpPr txBox="1"/>
          <p:nvPr/>
        </p:nvSpPr>
        <p:spPr>
          <a:xfrm>
            <a:off x="5632704" y="3963756"/>
            <a:ext cx="3602735" cy="192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spcAft>
                <a:spcPts val="0"/>
              </a:spcAft>
            </a:pPr>
            <a:r>
              <a:rPr lang="de-DE" sz="1250" b="1" dirty="0">
                <a:solidFill>
                  <a:srgbClr val="3F4E54"/>
                </a:solidFill>
                <a:latin typeface="Calibri"/>
              </a:rPr>
              <a:t>z.B.: </a:t>
            </a:r>
            <a:r>
              <a:rPr sz="1200" b="1" dirty="0">
                <a:solidFill>
                  <a:srgbClr val="3F4E54"/>
                </a:solidFill>
                <a:latin typeface="Calibri"/>
              </a:rPr>
              <a:t>„Ich </a:t>
            </a:r>
            <a:r>
              <a:rPr sz="1200" b="1" dirty="0" err="1">
                <a:solidFill>
                  <a:srgbClr val="3F4E54"/>
                </a:solidFill>
                <a:latin typeface="Calibri"/>
              </a:rPr>
              <a:t>höre</a:t>
            </a:r>
            <a:r>
              <a:rPr sz="1200" b="1" dirty="0">
                <a:solidFill>
                  <a:srgbClr val="3F4E54"/>
                </a:solidFill>
                <a:latin typeface="Calibri"/>
              </a:rPr>
              <a:t> auf das Stopp-Signal </a:t>
            </a:r>
            <a:r>
              <a:rPr sz="1200" b="1" dirty="0" err="1">
                <a:solidFill>
                  <a:srgbClr val="3F4E54"/>
                </a:solidFill>
                <a:latin typeface="Calibri"/>
              </a:rPr>
              <a:t>meiner</a:t>
            </a:r>
            <a:r>
              <a:rPr sz="1200" b="1" dirty="0">
                <a:solidFill>
                  <a:srgbClr val="3F4E54"/>
                </a:solidFill>
                <a:latin typeface="Calibri"/>
              </a:rPr>
              <a:t> </a:t>
            </a:r>
            <a:r>
              <a:rPr sz="1200" b="1" dirty="0" err="1">
                <a:solidFill>
                  <a:srgbClr val="3F4E54"/>
                </a:solidFill>
                <a:latin typeface="Calibri"/>
              </a:rPr>
              <a:t>Lehrkraft</a:t>
            </a:r>
            <a:r>
              <a:rPr sz="1200" b="1" dirty="0">
                <a:solidFill>
                  <a:srgbClr val="3F4E54"/>
                </a:solidFill>
                <a:latin typeface="Calibri"/>
              </a:rPr>
              <a:t>.“</a:t>
            </a:r>
          </a:p>
        </p:txBody>
      </p:sp>
      <p:sp>
        <p:nvSpPr>
          <p:cNvPr id="591" name="TextBox 590"/>
          <p:cNvSpPr txBox="1"/>
          <p:nvPr/>
        </p:nvSpPr>
        <p:spPr>
          <a:xfrm>
            <a:off x="5522976" y="4334256"/>
            <a:ext cx="3602735" cy="18470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00" b="1">
                <a:solidFill>
                  <a:srgbClr val="23795A"/>
                </a:solidFill>
                <a:latin typeface="Calibri"/>
              </a:rPr>
              <a:t>Spezifisch: </a:t>
            </a:r>
            <a:r>
              <a:rPr sz="1100" b="0">
                <a:solidFill>
                  <a:srgbClr val="3F4E54"/>
                </a:solidFill>
                <a:latin typeface="Calibri"/>
              </a:rPr>
              <a:t>Ich unterbreche mein Verhalten sofort, wenn meine Lehrkraft das Stopp-Signal gibt.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00" b="1">
                <a:solidFill>
                  <a:srgbClr val="23795A"/>
                </a:solidFill>
                <a:latin typeface="Calibri"/>
              </a:rPr>
              <a:t>Messbar: </a:t>
            </a:r>
            <a:r>
              <a:rPr sz="1100" b="0">
                <a:solidFill>
                  <a:srgbClr val="3F4E54"/>
                </a:solidFill>
                <a:latin typeface="Calibri"/>
              </a:rPr>
              <a:t>★★★★★ sofort · ★★★★ nach kurzer Erinnerung · ★★★ nach mehreren Aufforderungen · ★★ selten · ★ gar nicht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00" b="1">
                <a:solidFill>
                  <a:srgbClr val="23795A"/>
                </a:solidFill>
                <a:latin typeface="Calibri"/>
              </a:rPr>
              <a:t>Erreichbar: </a:t>
            </a:r>
            <a:r>
              <a:rPr sz="1100" b="0">
                <a:solidFill>
                  <a:srgbClr val="3F4E54"/>
                </a:solidFill>
                <a:latin typeface="Calibri"/>
              </a:rPr>
              <a:t>Stopp-Signal in kurzen Übungen trainieren, Lob bei jedem Reagieren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00" b="1">
                <a:solidFill>
                  <a:srgbClr val="23795A"/>
                </a:solidFill>
                <a:latin typeface="Calibri"/>
              </a:rPr>
              <a:t>Relevant: </a:t>
            </a:r>
            <a:r>
              <a:rPr sz="1100" b="0">
                <a:solidFill>
                  <a:srgbClr val="3F4E54"/>
                </a:solidFill>
                <a:latin typeface="Calibri"/>
              </a:rPr>
              <a:t>schnelle Deeskalation, ruhiger Unterricht</a:t>
            </a:r>
          </a:p>
          <a:p>
            <a:pPr>
              <a:lnSpc>
                <a:spcPct val="98000"/>
              </a:lnSpc>
              <a:spcAft>
                <a:spcPts val="300"/>
              </a:spcAft>
            </a:pPr>
            <a:r>
              <a:rPr sz="1100" b="1">
                <a:solidFill>
                  <a:srgbClr val="23795A"/>
                </a:solidFill>
                <a:latin typeface="Calibri"/>
              </a:rPr>
              <a:t>Terminiert: </a:t>
            </a:r>
            <a:r>
              <a:rPr sz="1100" b="0">
                <a:solidFill>
                  <a:srgbClr val="3F4E54"/>
                </a:solidFill>
                <a:latin typeface="Calibri"/>
              </a:rPr>
              <a:t>6 Wochen, wöchentliche Einschätzung</a:t>
            </a:r>
          </a:p>
        </p:txBody>
      </p:sp>
    </p:spTree>
    <p:extLst>
      <p:ext uri="{BB962C8B-B14F-4D97-AF65-F5344CB8AC3E}">
        <p14:creationId xmlns:p14="http://schemas.microsoft.com/office/powerpoint/2010/main" val="18952621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2800" b="1" dirty="0">
                <a:solidFill>
                  <a:srgbClr val="495663"/>
                </a:solidFill>
              </a:rPr>
              <a:t>Beispiel </a:t>
            </a:r>
            <a:r>
              <a:rPr lang="de-DE" altLang="de-DE" sz="2800" dirty="0">
                <a:solidFill>
                  <a:srgbClr val="495663"/>
                </a:solidFill>
              </a:rPr>
              <a:t>für eine Handlungskette bei körperlicher Gewalt</a:t>
            </a:r>
          </a:p>
          <a:p>
            <a:pPr eaLnBrk="1" hangingPunct="1"/>
            <a:r>
              <a:rPr lang="de-DE" altLang="de-DE" sz="3200" dirty="0">
                <a:solidFill>
                  <a:srgbClr val="81BDD3"/>
                </a:solidFill>
              </a:rPr>
              <a:t>Maßnahmen </a:t>
            </a:r>
            <a:r>
              <a:rPr lang="de-DE" altLang="de-DE" sz="3200" b="1" dirty="0">
                <a:solidFill>
                  <a:srgbClr val="81BDD3"/>
                </a:solidFill>
              </a:rPr>
              <a:t>betroffene Person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79876" y="1463040"/>
            <a:ext cx="4431182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13857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betroffene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1847088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481328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593591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41448" y="2368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Aufklärungsgespräch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41448" y="271576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gesamte Situation und weitere mögliche Vorfälle klären (Leitfaden)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2441448" y="3017520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2441448" y="3054096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82111" y="3054096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41448" y="320497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82111" y="320497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(+ SA)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41448" y="335584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82111" y="335584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am selben Tag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453128" y="2734056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1" name="Rounded Rectangle 50"/>
          <p:cNvSpPr/>
          <p:nvPr/>
        </p:nvSpPr>
        <p:spPr>
          <a:xfrm>
            <a:off x="4663440" y="1911095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943599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91455" y="2368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Entschuldigung annehmen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91455" y="271576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auch Wiedergutmachung – nur, wenn das Kind es möchte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4791455" y="3017520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7" name="TextBox 56"/>
          <p:cNvSpPr txBox="1"/>
          <p:nvPr/>
        </p:nvSpPr>
        <p:spPr>
          <a:xfrm>
            <a:off x="4791455" y="3054096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532120" y="3054096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791455" y="320497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20497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35584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35584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innerhalb 1 Woche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6803136" y="2734056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4" name="Rounded Rectangle 63"/>
          <p:cNvSpPr/>
          <p:nvPr/>
        </p:nvSpPr>
        <p:spPr>
          <a:xfrm>
            <a:off x="7013448" y="1911095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293608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41464" y="2368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Nachfragen (Check-in)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141464" y="271576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„Ist es besser geworden?“ – kurz in Clama notieren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7141464" y="3017520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0" name="TextBox 69"/>
          <p:cNvSpPr txBox="1"/>
          <p:nvPr/>
        </p:nvSpPr>
        <p:spPr>
          <a:xfrm>
            <a:off x="7141464" y="3054096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82127" y="3054096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141464" y="320497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882127" y="320497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41464" y="335584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882127" y="335584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nach 1 Woche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363455" y="1911095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7FAF8"/>
          </a:solidFill>
          <a:ln w="12700">
            <a:solidFill>
              <a:srgbClr val="BFD0CB"/>
            </a:solidFill>
            <a:prstDash val="dash"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TextBox 76"/>
          <p:cNvSpPr txBox="1"/>
          <p:nvPr/>
        </p:nvSpPr>
        <p:spPr>
          <a:xfrm>
            <a:off x="9509759" y="2057400"/>
            <a:ext cx="1810511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495663"/>
                </a:solidFill>
                <a:latin typeface="Calibri"/>
              </a:rPr>
              <a:t>Optional zusätzlich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9509759" y="2386584"/>
            <a:ext cx="1810511" cy="2468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00" b="0">
                <a:solidFill>
                  <a:srgbClr val="54665F"/>
                </a:solidFill>
                <a:latin typeface="Calibri"/>
              </a:rPr>
              <a:t>Ruheraum anbieten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9509759" y="2706624"/>
            <a:ext cx="1810511" cy="2468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00" b="0">
                <a:solidFill>
                  <a:srgbClr val="54665F"/>
                </a:solidFill>
                <a:latin typeface="Calibri"/>
              </a:rPr>
              <a:t>Gespräch Schulsozialarbeit anbieten</a:t>
            </a:r>
          </a:p>
        </p:txBody>
      </p:sp>
      <p:sp>
        <p:nvSpPr>
          <p:cNvPr id="80" name="Rounded Rectangle 79"/>
          <p:cNvSpPr/>
          <p:nvPr/>
        </p:nvSpPr>
        <p:spPr>
          <a:xfrm>
            <a:off x="9509759" y="3026664"/>
            <a:ext cx="1810511" cy="24688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00" b="0">
                <a:solidFill>
                  <a:srgbClr val="54665F"/>
                </a:solidFill>
                <a:latin typeface="Calibri"/>
              </a:rPr>
              <a:t>Positive Verstärkung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566928" y="3767328"/>
            <a:ext cx="11128248" cy="252374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82" name="Connector 81"/>
          <p:cNvCxnSpPr/>
          <p:nvPr/>
        </p:nvCxnSpPr>
        <p:spPr>
          <a:xfrm>
            <a:off x="2157984" y="3950208"/>
            <a:ext cx="0" cy="215798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83" name="TextBox 82"/>
          <p:cNvSpPr txBox="1"/>
          <p:nvPr/>
        </p:nvSpPr>
        <p:spPr>
          <a:xfrm>
            <a:off x="731520" y="3968496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731520" y="4498848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2313432" y="3867912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Oval 85"/>
          <p:cNvSpPr/>
          <p:nvPr/>
        </p:nvSpPr>
        <p:spPr>
          <a:xfrm>
            <a:off x="2423160" y="3977640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3282696" y="3995928"/>
            <a:ext cx="1024128" cy="228600"/>
          </a:xfrm>
          <a:prstGeom prst="roundRect">
            <a:avLst>
              <a:gd name="adj" fmla="val 50000"/>
            </a:avLst>
          </a:prstGeom>
          <a:solidFill>
            <a:srgbClr val="D6EAF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F6F86"/>
                </a:solidFill>
                <a:latin typeface="Calibri"/>
              </a:rPr>
              <a:t>Empfehlenswert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2441448" y="4325112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Beratungsgespräch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441448" y="4672584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Schulsozialarbeit oder Beratungslehrkraft</a:t>
            </a:r>
          </a:p>
        </p:txBody>
      </p:sp>
      <p:cxnSp>
        <p:nvCxnSpPr>
          <p:cNvPr id="90" name="Connector 89"/>
          <p:cNvCxnSpPr/>
          <p:nvPr/>
        </p:nvCxnSpPr>
        <p:spPr>
          <a:xfrm>
            <a:off x="2441448" y="4974336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91" name="TextBox 90"/>
          <p:cNvSpPr txBox="1"/>
          <p:nvPr/>
        </p:nvSpPr>
        <p:spPr>
          <a:xfrm>
            <a:off x="2441448" y="501091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182111" y="501091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bittet SA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441448" y="516178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182111" y="516178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SA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441448" y="531266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182111" y="531266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innerhalb 1 Woche</a:t>
            </a:r>
          </a:p>
        </p:txBody>
      </p:sp>
      <p:cxnSp>
        <p:nvCxnSpPr>
          <p:cNvPr id="97" name="Connector 96"/>
          <p:cNvCxnSpPr/>
          <p:nvPr/>
        </p:nvCxnSpPr>
        <p:spPr>
          <a:xfrm>
            <a:off x="4453128" y="4690872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98" name="Rounded Rectangle 97"/>
          <p:cNvSpPr/>
          <p:nvPr/>
        </p:nvSpPr>
        <p:spPr>
          <a:xfrm>
            <a:off x="4663440" y="3867912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Oval 98"/>
          <p:cNvSpPr/>
          <p:nvPr/>
        </p:nvSpPr>
        <p:spPr>
          <a:xfrm>
            <a:off x="4773168" y="3977640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5943599" y="3995928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4791455" y="4325112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Elterngespräch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791455" y="4672584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Schutz und Unterstützung gemeinsam planen</a:t>
            </a:r>
          </a:p>
        </p:txBody>
      </p:sp>
      <p:cxnSp>
        <p:nvCxnSpPr>
          <p:cNvPr id="103" name="Connector 102"/>
          <p:cNvCxnSpPr/>
          <p:nvPr/>
        </p:nvCxnSpPr>
        <p:spPr>
          <a:xfrm>
            <a:off x="4791455" y="4974336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4" name="TextBox 103"/>
          <p:cNvSpPr txBox="1"/>
          <p:nvPr/>
        </p:nvSpPr>
        <p:spPr>
          <a:xfrm>
            <a:off x="4791455" y="501091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5532120" y="501091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4791455" y="516178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5532120" y="516178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(+ SA)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4791455" y="531266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532120" y="531266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nach Beratung</a:t>
            </a:r>
          </a:p>
        </p:txBody>
      </p:sp>
      <p:cxnSp>
        <p:nvCxnSpPr>
          <p:cNvPr id="110" name="Connector 109"/>
          <p:cNvCxnSpPr/>
          <p:nvPr/>
        </p:nvCxnSpPr>
        <p:spPr>
          <a:xfrm>
            <a:off x="6803136" y="4690872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1" name="Rounded Rectangle 110"/>
          <p:cNvSpPr/>
          <p:nvPr/>
        </p:nvSpPr>
        <p:spPr>
          <a:xfrm>
            <a:off x="7013448" y="3867912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Oval 111"/>
          <p:cNvSpPr/>
          <p:nvPr/>
        </p:nvSpPr>
        <p:spPr>
          <a:xfrm>
            <a:off x="7123176" y="3977640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8293608" y="3995928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7141464" y="4325112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Individualziel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7141464" y="4672584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nach SMART, z. B. Hilfe holen oder Schutzsatz nutzen</a:t>
            </a:r>
          </a:p>
        </p:txBody>
      </p:sp>
      <p:cxnSp>
        <p:nvCxnSpPr>
          <p:cNvPr id="116" name="Connector 115"/>
          <p:cNvCxnSpPr/>
          <p:nvPr/>
        </p:nvCxnSpPr>
        <p:spPr>
          <a:xfrm>
            <a:off x="7141464" y="4974336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17" name="TextBox 116"/>
          <p:cNvSpPr txBox="1"/>
          <p:nvPr/>
        </p:nvSpPr>
        <p:spPr>
          <a:xfrm>
            <a:off x="7141464" y="501091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7882127" y="501091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141464" y="516178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7882127" y="516178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(+ SA)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7141464" y="531266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7882127" y="531266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Check nach 6 Wochen</a:t>
            </a:r>
          </a:p>
        </p:txBody>
      </p:sp>
      <p:cxnSp>
        <p:nvCxnSpPr>
          <p:cNvPr id="123" name="Connector 122"/>
          <p:cNvCxnSpPr/>
          <p:nvPr/>
        </p:nvCxnSpPr>
        <p:spPr>
          <a:xfrm>
            <a:off x="9153143" y="4690872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4" name="Rounded Rectangle 123"/>
          <p:cNvSpPr/>
          <p:nvPr/>
        </p:nvSpPr>
        <p:spPr>
          <a:xfrm>
            <a:off x="9363455" y="3867912"/>
            <a:ext cx="2103120" cy="164592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5" name="Oval 124"/>
          <p:cNvSpPr/>
          <p:nvPr/>
        </p:nvSpPr>
        <p:spPr>
          <a:xfrm>
            <a:off x="9473183" y="3977640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10643616" y="3995928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9491472" y="4325112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Fallberatung / MPT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9491472" y="4672584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bei schweren Fällen oder steigender Häufigkeit: Mobbing prüfen</a:t>
            </a:r>
          </a:p>
        </p:txBody>
      </p:sp>
      <p:cxnSp>
        <p:nvCxnSpPr>
          <p:cNvPr id="129" name="Connector 128"/>
          <p:cNvCxnSpPr/>
          <p:nvPr/>
        </p:nvCxnSpPr>
        <p:spPr>
          <a:xfrm>
            <a:off x="9491472" y="4974336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0" name="TextBox 129"/>
          <p:cNvSpPr txBox="1"/>
          <p:nvPr/>
        </p:nvSpPr>
        <p:spPr>
          <a:xfrm>
            <a:off x="9491472" y="5010912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232135" y="5010912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9491472" y="516178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10232135" y="516178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SL / MPT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9491472" y="531266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10232135" y="531266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bei Bedarf</a:t>
            </a:r>
          </a:p>
        </p:txBody>
      </p:sp>
      <p:sp>
        <p:nvSpPr>
          <p:cNvPr id="136" name="Rounded Rectangle 135"/>
          <p:cNvSpPr/>
          <p:nvPr/>
        </p:nvSpPr>
        <p:spPr>
          <a:xfrm>
            <a:off x="2313432" y="5596128"/>
            <a:ext cx="9171432" cy="38404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7" name="Rounded Rectangle 136"/>
          <p:cNvSpPr/>
          <p:nvPr/>
        </p:nvSpPr>
        <p:spPr>
          <a:xfrm>
            <a:off x="2423160" y="5673852"/>
            <a:ext cx="80467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1">
                <a:solidFill>
                  <a:srgbClr val="23795A"/>
                </a:solidFill>
                <a:latin typeface="Calibri"/>
              </a:rPr>
              <a:t>begleitend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3319272" y="5596128"/>
            <a:ext cx="13258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>
                <a:solidFill>
                  <a:srgbClr val="3F4E54"/>
                </a:solidFill>
                <a:latin typeface="Calibri"/>
              </a:rPr>
              <a:t>Schutz im Alltag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4599431" y="5596128"/>
            <a:ext cx="402336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50" b="0" i="0">
                <a:solidFill>
                  <a:srgbClr val="6B7A84"/>
                </a:solidFill>
                <a:latin typeface="Calibri"/>
              </a:rPr>
              <a:t>Pausenaufsicht informieren · ggf. Sitzplatzwechsel · feste Ansprechperson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8668512" y="5596128"/>
            <a:ext cx="15544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 </a:t>
            </a:r>
            <a:r>
              <a:rPr sz="900" b="1" i="0">
                <a:solidFill>
                  <a:srgbClr val="3F4E54"/>
                </a:solidFill>
                <a:latin typeface="Calibri"/>
              </a:rPr>
              <a:t>KL + Kollegium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10351008" y="5673852"/>
            <a:ext cx="1024128" cy="228600"/>
          </a:xfrm>
          <a:prstGeom prst="roundRect">
            <a:avLst>
              <a:gd name="adj" fmla="val 50000"/>
            </a:avLst>
          </a:prstGeom>
          <a:solidFill>
            <a:srgbClr val="D6EAF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F6F86"/>
                </a:solidFill>
                <a:latin typeface="Calibri"/>
              </a:rPr>
              <a:t>Empfehlenswert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2313432" y="604418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3639311" y="6044184"/>
            <a:ext cx="175930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Schulpsychologische Beratung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5471769" y="6044184"/>
            <a:ext cx="175930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Alternative Pausengestaltung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7304227" y="6044184"/>
            <a:ext cx="1069848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Stärken-Bericht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8447227" y="6044184"/>
            <a:ext cx="101681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Glückstagebuch</a:t>
            </a:r>
          </a:p>
        </p:txBody>
      </p:sp>
      <p:sp>
        <p:nvSpPr>
          <p:cNvPr id="147" name="Rounded Rectangle 146"/>
          <p:cNvSpPr/>
          <p:nvPr/>
        </p:nvSpPr>
        <p:spPr>
          <a:xfrm>
            <a:off x="9537192" y="6044184"/>
            <a:ext cx="1494129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Externe Beratungsstelle</a:t>
            </a:r>
          </a:p>
        </p:txBody>
      </p:sp>
      <p:cxnSp>
        <p:nvCxnSpPr>
          <p:cNvPr id="148" name="Connector 147"/>
          <p:cNvCxnSpPr/>
          <p:nvPr/>
        </p:nvCxnSpPr>
        <p:spPr>
          <a:xfrm>
            <a:off x="1325880" y="2999232"/>
            <a:ext cx="0" cy="932688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49" name="Rounded Rectangle 148"/>
          <p:cNvSpPr/>
          <p:nvPr/>
        </p:nvSpPr>
        <p:spPr>
          <a:xfrm>
            <a:off x="713232" y="3328416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2706624" y="6409944"/>
            <a:ext cx="1024128" cy="237744"/>
          </a:xfrm>
          <a:prstGeom prst="roundRect">
            <a:avLst>
              <a:gd name="adj" fmla="val 50000"/>
            </a:avLst>
          </a:prstGeom>
          <a:solidFill>
            <a:srgbClr val="D6EAF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F6F86"/>
                </a:solidFill>
                <a:latin typeface="Calibri"/>
              </a:rPr>
              <a:t>Empfehlenswert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803904" y="6428231"/>
            <a:ext cx="15544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sollte in der Regel erfolgen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54498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6181344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7415784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2800" b="1" dirty="0">
                <a:solidFill>
                  <a:srgbClr val="495663"/>
                </a:solidFill>
              </a:rPr>
              <a:t>Beispiel </a:t>
            </a:r>
            <a:r>
              <a:rPr lang="de-DE" altLang="de-DE" sz="2800" dirty="0">
                <a:solidFill>
                  <a:srgbClr val="495663"/>
                </a:solidFill>
              </a:rPr>
              <a:t>für eine Handlungskette bei körperlicher Gewalt</a:t>
            </a:r>
          </a:p>
          <a:p>
            <a:r>
              <a:rPr lang="de-DE" altLang="de-DE" sz="3200" dirty="0">
                <a:solidFill>
                  <a:srgbClr val="81BDD3"/>
                </a:solidFill>
              </a:rPr>
              <a:t>Maßnahmen </a:t>
            </a:r>
            <a:r>
              <a:rPr lang="de-DE" altLang="de-DE" sz="3200" b="1" dirty="0">
                <a:solidFill>
                  <a:srgbClr val="81BDD3"/>
                </a:solidFill>
              </a:rPr>
              <a:t>ausübende Person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579876" y="1463040"/>
            <a:ext cx="4350715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058107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ausübende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792223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593591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441448" y="2386584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Reflexionsgespräch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441448" y="276148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„Was ist passiert? Wie geht es dem anderen Kind jetzt?“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2441448" y="3063239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4" name="TextBox 43"/>
          <p:cNvSpPr txBox="1"/>
          <p:nvPr/>
        </p:nvSpPr>
        <p:spPr>
          <a:xfrm>
            <a:off x="2441448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182111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441448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82111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2441448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182111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am selben Tag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4453128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1" name="Rounded Rectangle 50"/>
          <p:cNvSpPr/>
          <p:nvPr/>
        </p:nvSpPr>
        <p:spPr>
          <a:xfrm>
            <a:off x="4663440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5943599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791455" y="2386584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Elterninformation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791455" y="276148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Eltern über den Vorfall und die nächsten Schritte informieren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4791455" y="3063239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7" name="TextBox 56"/>
          <p:cNvSpPr txBox="1"/>
          <p:nvPr/>
        </p:nvSpPr>
        <p:spPr>
          <a:xfrm>
            <a:off x="4791455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532120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791455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am selben Tag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6803136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4" name="Rounded Rectangle 63"/>
          <p:cNvSpPr/>
          <p:nvPr/>
        </p:nvSpPr>
        <p:spPr>
          <a:xfrm>
            <a:off x="7013448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Oval 64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8293608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141464" y="2386584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Entschuldigung &amp; Wiedergutmachung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141464" y="276148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Entschuldigungs- oder wertschätzender Brief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7141464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0" name="TextBox 69"/>
          <p:cNvSpPr txBox="1"/>
          <p:nvPr/>
        </p:nvSpPr>
        <p:spPr>
          <a:xfrm>
            <a:off x="7141464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882127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141464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7882127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Kind, begleitet von KL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141464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882127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innerhalb 1 Woche</a:t>
            </a:r>
          </a:p>
        </p:txBody>
      </p:sp>
      <p:cxnSp>
        <p:nvCxnSpPr>
          <p:cNvPr id="76" name="Connector 75"/>
          <p:cNvCxnSpPr/>
          <p:nvPr/>
        </p:nvCxnSpPr>
        <p:spPr>
          <a:xfrm>
            <a:off x="9153143" y="2761488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77" name="Rounded Rectangle 76"/>
          <p:cNvSpPr/>
          <p:nvPr/>
        </p:nvSpPr>
        <p:spPr>
          <a:xfrm>
            <a:off x="9363455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Oval 77"/>
          <p:cNvSpPr/>
          <p:nvPr/>
        </p:nvSpPr>
        <p:spPr>
          <a:xfrm>
            <a:off x="9473183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0643616" y="2039112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491472" y="2386584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Positive Rückmeldung &amp; Check-in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491472" y="2761488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gelungenes Verhalten bemerken und benennen</a:t>
            </a:r>
          </a:p>
        </p:txBody>
      </p:sp>
      <p:cxnSp>
        <p:nvCxnSpPr>
          <p:cNvPr id="82" name="Connector 81"/>
          <p:cNvCxnSpPr/>
          <p:nvPr/>
        </p:nvCxnSpPr>
        <p:spPr>
          <a:xfrm>
            <a:off x="9491472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83" name="TextBox 82"/>
          <p:cNvSpPr txBox="1"/>
          <p:nvPr/>
        </p:nvSpPr>
        <p:spPr>
          <a:xfrm>
            <a:off x="9491472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0232135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91472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10232135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491472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232135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nach 1 Woche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2313432" y="3685032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3639311" y="3685032"/>
            <a:ext cx="751636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Ermahnung</a:t>
            </a:r>
          </a:p>
        </p:txBody>
      </p:sp>
      <p:sp>
        <p:nvSpPr>
          <p:cNvPr id="91" name="Rounded Rectangle 90"/>
          <p:cNvSpPr/>
          <p:nvPr/>
        </p:nvSpPr>
        <p:spPr>
          <a:xfrm>
            <a:off x="4464100" y="3685032"/>
            <a:ext cx="175930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Alternative Pausengestaltung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6296558" y="3685032"/>
            <a:ext cx="1175918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Reflexionsaufgabe</a:t>
            </a:r>
          </a:p>
        </p:txBody>
      </p:sp>
      <p:sp>
        <p:nvSpPr>
          <p:cNvPr id="93" name="Rounded Rectangle 92"/>
          <p:cNvSpPr/>
          <p:nvPr/>
        </p:nvSpPr>
        <p:spPr>
          <a:xfrm>
            <a:off x="7545628" y="3685032"/>
            <a:ext cx="165323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Gespräch Schulsozialarbeit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9272015" y="3685032"/>
            <a:ext cx="698601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Ruheraum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66928" y="4078224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6" name="Connector 95"/>
          <p:cNvCxnSpPr/>
          <p:nvPr/>
        </p:nvCxnSpPr>
        <p:spPr>
          <a:xfrm>
            <a:off x="2157984" y="4261104"/>
            <a:ext cx="0" cy="17922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731520" y="4279392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31520" y="4809744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2313432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2423160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3593591" y="4306824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2441448" y="4654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Elterngespräch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2441448" y="5029200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Verhalten, Ziele und nächste Schritte besprechen</a:t>
            </a:r>
          </a:p>
        </p:txBody>
      </p:sp>
      <p:cxnSp>
        <p:nvCxnSpPr>
          <p:cNvPr id="104" name="Connector 103"/>
          <p:cNvCxnSpPr/>
          <p:nvPr/>
        </p:nvCxnSpPr>
        <p:spPr>
          <a:xfrm>
            <a:off x="2441448" y="5330952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5" name="TextBox 104"/>
          <p:cNvSpPr txBox="1"/>
          <p:nvPr/>
        </p:nvSpPr>
        <p:spPr>
          <a:xfrm>
            <a:off x="2441448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3182111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441448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182111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(+ SL / SA)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2441448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3182111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innerhalb 1 Woche</a:t>
            </a:r>
          </a:p>
        </p:txBody>
      </p:sp>
      <p:cxnSp>
        <p:nvCxnSpPr>
          <p:cNvPr id="111" name="Connector 110"/>
          <p:cNvCxnSpPr/>
          <p:nvPr/>
        </p:nvCxnSpPr>
        <p:spPr>
          <a:xfrm>
            <a:off x="4453128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2" name="Rounded Rectangle 111"/>
          <p:cNvSpPr/>
          <p:nvPr/>
        </p:nvSpPr>
        <p:spPr>
          <a:xfrm>
            <a:off x="4663440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Oval 112"/>
          <p:cNvSpPr/>
          <p:nvPr/>
        </p:nvSpPr>
        <p:spPr>
          <a:xfrm>
            <a:off x="4773168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5943599" y="4306824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4791455" y="4654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Individualziel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4791455" y="5029200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nach dem SMART-Modell vereinbaren</a:t>
            </a:r>
          </a:p>
        </p:txBody>
      </p:sp>
      <p:cxnSp>
        <p:nvCxnSpPr>
          <p:cNvPr id="117" name="Connector 116"/>
          <p:cNvCxnSpPr/>
          <p:nvPr/>
        </p:nvCxnSpPr>
        <p:spPr>
          <a:xfrm>
            <a:off x="4791455" y="5330952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18" name="TextBox 117"/>
          <p:cNvSpPr txBox="1"/>
          <p:nvPr/>
        </p:nvSpPr>
        <p:spPr>
          <a:xfrm>
            <a:off x="4791455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5532120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791455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532120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 (+ SA)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91455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Check nach 6 Wochen</a:t>
            </a:r>
          </a:p>
        </p:txBody>
      </p:sp>
      <p:cxnSp>
        <p:nvCxnSpPr>
          <p:cNvPr id="124" name="Connector 123"/>
          <p:cNvCxnSpPr/>
          <p:nvPr/>
        </p:nvCxnSpPr>
        <p:spPr>
          <a:xfrm>
            <a:off x="6803136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5" name="Rounded Rectangle 124"/>
          <p:cNvSpPr/>
          <p:nvPr/>
        </p:nvSpPr>
        <p:spPr>
          <a:xfrm>
            <a:off x="7013448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6" name="Oval 125"/>
          <p:cNvSpPr/>
          <p:nvPr/>
        </p:nvSpPr>
        <p:spPr>
          <a:xfrm>
            <a:off x="7123176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8293608" y="4306824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7141464" y="4654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Fallberatung / MPT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7141464" y="5029200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Situation gemeinsam einschätzen, ggf. Mobbing prüfen</a:t>
            </a:r>
          </a:p>
        </p:txBody>
      </p:sp>
      <p:cxnSp>
        <p:nvCxnSpPr>
          <p:cNvPr id="130" name="Connector 129"/>
          <p:cNvCxnSpPr/>
          <p:nvPr/>
        </p:nvCxnSpPr>
        <p:spPr>
          <a:xfrm>
            <a:off x="7141464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1" name="TextBox 130"/>
          <p:cNvSpPr txBox="1"/>
          <p:nvPr/>
        </p:nvSpPr>
        <p:spPr>
          <a:xfrm>
            <a:off x="7141464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882127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7141464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7882127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SL / MPT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141464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882127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bei Bedarf</a:t>
            </a:r>
          </a:p>
        </p:txBody>
      </p:sp>
      <p:cxnSp>
        <p:nvCxnSpPr>
          <p:cNvPr id="137" name="Connector 136"/>
          <p:cNvCxnSpPr/>
          <p:nvPr/>
        </p:nvCxnSpPr>
        <p:spPr>
          <a:xfrm>
            <a:off x="9153143" y="5029200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38" name="Rounded Rectangle 137"/>
          <p:cNvSpPr/>
          <p:nvPr/>
        </p:nvSpPr>
        <p:spPr>
          <a:xfrm>
            <a:off x="9363455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9" name="Oval 138"/>
          <p:cNvSpPr/>
          <p:nvPr/>
        </p:nvSpPr>
        <p:spPr>
          <a:xfrm>
            <a:off x="9473183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0" name="Rounded Rectangle 139"/>
          <p:cNvSpPr/>
          <p:nvPr/>
        </p:nvSpPr>
        <p:spPr>
          <a:xfrm>
            <a:off x="10643616" y="4306824"/>
            <a:ext cx="713232" cy="228600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9491472" y="4654296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200" b="1" i="0">
                <a:solidFill>
                  <a:srgbClr val="3F4E54"/>
                </a:solidFill>
                <a:latin typeface="Calibri"/>
              </a:rPr>
              <a:t>Externe Hilfe &amp; Beratungsstellen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491472" y="5029200"/>
            <a:ext cx="184708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950" b="0" i="0">
                <a:solidFill>
                  <a:srgbClr val="6B7A84"/>
                </a:solidFill>
                <a:latin typeface="Calibri"/>
              </a:rPr>
              <a:t>Schulpsychologie, Jugendamt, SpDi – Polizei bei Gefahr</a:t>
            </a:r>
          </a:p>
        </p:txBody>
      </p:sp>
      <p:cxnSp>
        <p:nvCxnSpPr>
          <p:cNvPr id="143" name="Connector 142"/>
          <p:cNvCxnSpPr/>
          <p:nvPr/>
        </p:nvCxnSpPr>
        <p:spPr>
          <a:xfrm>
            <a:off x="9491472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44" name="TextBox 143"/>
          <p:cNvSpPr txBox="1"/>
          <p:nvPr/>
        </p:nvSpPr>
        <p:spPr>
          <a:xfrm>
            <a:off x="9491472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10232135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KL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491472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0232135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SL / MPT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491472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232135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3F4E54"/>
                </a:solidFill>
                <a:latin typeface="Calibri"/>
              </a:rPr>
              <a:t>bei Bedarf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2313432" y="595274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51" name="Rounded Rectangle 150"/>
          <p:cNvSpPr/>
          <p:nvPr/>
        </p:nvSpPr>
        <p:spPr>
          <a:xfrm>
            <a:off x="3639311" y="5952744"/>
            <a:ext cx="223662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Missbilligung / Ordnungsmaßnahme (SL)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5949086" y="5952744"/>
            <a:ext cx="101681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Sozialtraining</a:t>
            </a:r>
          </a:p>
        </p:txBody>
      </p:sp>
      <p:sp>
        <p:nvSpPr>
          <p:cNvPr id="153" name="Rounded Rectangle 152"/>
          <p:cNvSpPr/>
          <p:nvPr/>
        </p:nvSpPr>
        <p:spPr>
          <a:xfrm>
            <a:off x="7039051" y="5952744"/>
            <a:ext cx="1069848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Gruppengespräch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8182051" y="5952744"/>
            <a:ext cx="223662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D5DED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54665F"/>
                </a:solidFill>
                <a:latin typeface="Calibri"/>
              </a:rPr>
              <a:t>Mediationsgespräch (nur bei Konflikt)</a:t>
            </a:r>
          </a:p>
        </p:txBody>
      </p:sp>
      <p:cxnSp>
        <p:nvCxnSpPr>
          <p:cNvPr id="155" name="Connector 154"/>
          <p:cNvCxnSpPr/>
          <p:nvPr/>
        </p:nvCxnSpPr>
        <p:spPr>
          <a:xfrm>
            <a:off x="1325880" y="3227832"/>
            <a:ext cx="0" cy="1014984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56" name="Rounded Rectangle 155"/>
          <p:cNvSpPr/>
          <p:nvPr/>
        </p:nvSpPr>
        <p:spPr>
          <a:xfrm>
            <a:off x="713232" y="3598164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27066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3438144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4672584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feld 11">
            <a:extLst>
              <a:ext uri="{FF2B5EF4-FFF2-40B4-BE49-F238E27FC236}">
                <a16:creationId xmlns:a16="http://schemas.microsoft.com/office/drawing/2014/main" id="{C4364CFA-3DBA-4409-0B14-1D75FD5D0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de-DE" altLang="de-DE" sz="3600" b="1" u="sng" dirty="0">
                <a:solidFill>
                  <a:srgbClr val="495663"/>
                </a:solidFill>
              </a:rPr>
              <a:t>Eure</a:t>
            </a:r>
            <a:r>
              <a:rPr lang="de-DE" altLang="de-DE" sz="3600" b="1" dirty="0">
                <a:solidFill>
                  <a:srgbClr val="495663"/>
                </a:solidFill>
              </a:rPr>
              <a:t> Handlungskette</a:t>
            </a:r>
            <a:r>
              <a:rPr lang="de-DE" altLang="de-DE" sz="3600" dirty="0">
                <a:solidFill>
                  <a:srgbClr val="495663"/>
                </a:solidFill>
              </a:rPr>
              <a:t> bei körperlicher Gewalt</a:t>
            </a:r>
          </a:p>
          <a:p>
            <a:r>
              <a:rPr lang="de-DE" altLang="de-DE" sz="3200" dirty="0">
                <a:solidFill>
                  <a:srgbClr val="81BDD3"/>
                </a:solidFill>
              </a:rPr>
              <a:t>Maßnahmen </a:t>
            </a:r>
            <a:r>
              <a:rPr lang="de-DE" altLang="de-DE" sz="3200" b="1" dirty="0">
                <a:solidFill>
                  <a:srgbClr val="81BDD3"/>
                </a:solidFill>
              </a:rPr>
              <a:t>betroffene Person</a:t>
            </a:r>
          </a:p>
        </p:txBody>
      </p: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>
            <a:hlinkClick r:id="rId3" action="ppaction://hlinksldjump"/>
          </p:cNvPr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>
            <a:hlinkClick r:id="rId3" action="ppaction://hlinksldjump"/>
          </p:cNvPr>
          <p:cNvSpPr/>
          <p:nvPr/>
        </p:nvSpPr>
        <p:spPr>
          <a:xfrm>
            <a:off x="3579876" y="1463040"/>
            <a:ext cx="4431182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13857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betroffene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792223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78892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0098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13048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41448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441448" y="3063239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2441448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1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41448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2111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41448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82111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453128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2" name="Rounded Rectangle 51"/>
          <p:cNvSpPr/>
          <p:nvPr/>
        </p:nvSpPr>
        <p:spPr>
          <a:xfrm>
            <a:off x="4663440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13892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5099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6305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1455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791455" y="3063239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4791455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91455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32120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6803136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6" name="Rounded Rectangle 65"/>
          <p:cNvSpPr/>
          <p:nvPr/>
        </p:nvSpPr>
        <p:spPr>
          <a:xfrm>
            <a:off x="7013448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8893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00100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51306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41464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7141464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3" name="TextBox 72"/>
          <p:cNvSpPr txBox="1"/>
          <p:nvPr/>
        </p:nvSpPr>
        <p:spPr>
          <a:xfrm>
            <a:off x="7141464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882127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41464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82127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141464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882127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153143" y="2761488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0" name="Rounded Rectangle 79"/>
          <p:cNvSpPr/>
          <p:nvPr/>
        </p:nvSpPr>
        <p:spPr>
          <a:xfrm>
            <a:off x="9363455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9473183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838943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35100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86307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91472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9491472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87" name="TextBox 86"/>
          <p:cNvSpPr txBox="1"/>
          <p:nvPr/>
        </p:nvSpPr>
        <p:spPr>
          <a:xfrm>
            <a:off x="9491472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232135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91472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232135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491472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232135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313432" y="3685032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639311" y="3685032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66928" y="4078224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6" name="Connector 95"/>
          <p:cNvCxnSpPr/>
          <p:nvPr/>
        </p:nvCxnSpPr>
        <p:spPr>
          <a:xfrm>
            <a:off x="2157984" y="4261104"/>
            <a:ext cx="0" cy="17922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731520" y="4279392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31520" y="4809744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2313432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2423160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278892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30098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3813048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441448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2441448" y="5330952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6" name="TextBox 105"/>
          <p:cNvSpPr txBox="1"/>
          <p:nvPr/>
        </p:nvSpPr>
        <p:spPr>
          <a:xfrm>
            <a:off x="2441448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182111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441448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182111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441448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182111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4453128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3" name="Rounded Rectangle 112"/>
          <p:cNvSpPr/>
          <p:nvPr/>
        </p:nvSpPr>
        <p:spPr>
          <a:xfrm>
            <a:off x="4663440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Oval 113"/>
          <p:cNvSpPr/>
          <p:nvPr/>
        </p:nvSpPr>
        <p:spPr>
          <a:xfrm>
            <a:off x="4773168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13892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65099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16305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791455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4791455" y="5330952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20" name="TextBox 119"/>
          <p:cNvSpPr txBox="1"/>
          <p:nvPr/>
        </p:nvSpPr>
        <p:spPr>
          <a:xfrm>
            <a:off x="4791455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532120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91455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791455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532120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26" name="Connector 125"/>
          <p:cNvCxnSpPr/>
          <p:nvPr/>
        </p:nvCxnSpPr>
        <p:spPr>
          <a:xfrm>
            <a:off x="6803136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7" name="Rounded Rectangle 126"/>
          <p:cNvSpPr/>
          <p:nvPr/>
        </p:nvSpPr>
        <p:spPr>
          <a:xfrm>
            <a:off x="7013448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Oval 127"/>
          <p:cNvSpPr/>
          <p:nvPr/>
        </p:nvSpPr>
        <p:spPr>
          <a:xfrm>
            <a:off x="7123176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48893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800100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851306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41464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141464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4" name="TextBox 133"/>
          <p:cNvSpPr txBox="1"/>
          <p:nvPr/>
        </p:nvSpPr>
        <p:spPr>
          <a:xfrm>
            <a:off x="7141464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882127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141464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882127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141464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882127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9153143" y="5029200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41" name="Rounded Rectangle 140"/>
          <p:cNvSpPr/>
          <p:nvPr/>
        </p:nvSpPr>
        <p:spPr>
          <a:xfrm>
            <a:off x="9363455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9473183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9838943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1035100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1086307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491472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47" name="Connector 146"/>
          <p:cNvCxnSpPr/>
          <p:nvPr/>
        </p:nvCxnSpPr>
        <p:spPr>
          <a:xfrm>
            <a:off x="9491472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48" name="TextBox 147"/>
          <p:cNvSpPr txBox="1"/>
          <p:nvPr/>
        </p:nvSpPr>
        <p:spPr>
          <a:xfrm>
            <a:off x="9491472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232135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9491472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0232135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9491472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0232135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313432" y="595274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3639311" y="5952744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cxnSp>
        <p:nvCxnSpPr>
          <p:cNvPr id="156" name="Connector 155"/>
          <p:cNvCxnSpPr/>
          <p:nvPr/>
        </p:nvCxnSpPr>
        <p:spPr>
          <a:xfrm>
            <a:off x="1325880" y="3227832"/>
            <a:ext cx="0" cy="1014984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57" name="Rounded Rectangle 156"/>
          <p:cNvSpPr/>
          <p:nvPr/>
        </p:nvSpPr>
        <p:spPr>
          <a:xfrm>
            <a:off x="713232" y="3598164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27066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Einigung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438144" y="6428231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legt das Kollegium fest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01183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632703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867143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bgerundetes Rechteck 2">
            <a:extLst>
              <a:ext uri="{FF2B5EF4-FFF2-40B4-BE49-F238E27FC236}">
                <a16:creationId xmlns:a16="http://schemas.microsoft.com/office/drawing/2014/main" id="{B39D155B-68ED-885B-0F6C-2E144B56CB31}"/>
              </a:ext>
            </a:extLst>
          </p:cNvPr>
          <p:cNvSpPr/>
          <p:nvPr/>
        </p:nvSpPr>
        <p:spPr>
          <a:xfrm rot="18873069">
            <a:off x="11287656" y="4282698"/>
            <a:ext cx="1940707" cy="2300158"/>
          </a:xfrm>
          <a:prstGeom prst="roundRect">
            <a:avLst>
              <a:gd name="adj" fmla="val 8911"/>
            </a:avLst>
          </a:prstGeom>
          <a:solidFill>
            <a:srgbClr val="F0F7FA">
              <a:alpha val="94902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Abgerundetes Rechteck 3">
            <a:extLst>
              <a:ext uri="{FF2B5EF4-FFF2-40B4-BE49-F238E27FC236}">
                <a16:creationId xmlns:a16="http://schemas.microsoft.com/office/drawing/2014/main" id="{9A97E455-F5C9-C89D-1FED-1C02DD38B381}"/>
              </a:ext>
            </a:extLst>
          </p:cNvPr>
          <p:cNvSpPr/>
          <p:nvPr/>
        </p:nvSpPr>
        <p:spPr>
          <a:xfrm rot="18873069">
            <a:off x="9684207" y="5807992"/>
            <a:ext cx="4434904" cy="2090766"/>
          </a:xfrm>
          <a:prstGeom prst="roundRect">
            <a:avLst>
              <a:gd name="adj" fmla="val 8911"/>
            </a:avLst>
          </a:prstGeom>
          <a:solidFill>
            <a:srgbClr val="014570">
              <a:alpha val="50196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607CA121-CFAA-3AE2-6202-CCB64A2601F3}"/>
              </a:ext>
            </a:extLst>
          </p:cNvPr>
          <p:cNvSpPr/>
          <p:nvPr/>
        </p:nvSpPr>
        <p:spPr>
          <a:xfrm rot="18961199">
            <a:off x="8739875" y="6753427"/>
            <a:ext cx="3970899" cy="3786415"/>
          </a:xfrm>
          <a:prstGeom prst="roundRect">
            <a:avLst>
              <a:gd name="adj" fmla="val 8911"/>
            </a:avLst>
          </a:prstGeom>
          <a:noFill/>
          <a:ln w="28575">
            <a:solidFill>
              <a:srgbClr val="00B05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9">
            <a:extLst>
              <a:ext uri="{FF2B5EF4-FFF2-40B4-BE49-F238E27FC236}">
                <a16:creationId xmlns:a16="http://schemas.microsoft.com/office/drawing/2014/main" id="{E0B14BFC-684E-9362-E821-18949D8EA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160" y="348661"/>
            <a:ext cx="1917789" cy="47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832B4B7-D281-E07A-52A7-A09E4B37DB28}"/>
              </a:ext>
            </a:extLst>
          </p:cNvPr>
          <p:cNvCxnSpPr>
            <a:cxnSpLocks/>
          </p:cNvCxnSpPr>
          <p:nvPr/>
        </p:nvCxnSpPr>
        <p:spPr>
          <a:xfrm>
            <a:off x="566056" y="6344268"/>
            <a:ext cx="8034247" cy="0"/>
          </a:xfrm>
          <a:prstGeom prst="line">
            <a:avLst/>
          </a:prstGeom>
          <a:ln w="9525">
            <a:solidFill>
              <a:srgbClr val="7795AC">
                <a:alpha val="50196"/>
              </a:srgb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>
            <a:hlinkClick r:id="rId3" action="ppaction://hlinksldjump"/>
          </p:cNvPr>
          <p:cNvSpPr/>
          <p:nvPr/>
        </p:nvSpPr>
        <p:spPr>
          <a:xfrm>
            <a:off x="566928" y="1463040"/>
            <a:ext cx="1472184" cy="256032"/>
          </a:xfrm>
          <a:prstGeom prst="roundRect">
            <a:avLst>
              <a:gd name="adj" fmla="val 50000"/>
            </a:avLst>
          </a:prstGeom>
          <a:solidFill>
            <a:srgbClr val="EDEFF1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603504" y="1490472"/>
            <a:ext cx="201168" cy="201168"/>
          </a:xfrm>
          <a:prstGeom prst="ellipse">
            <a:avLst/>
          </a:prstGeom>
          <a:solidFill>
            <a:srgbClr val="6E7B85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59536" y="1463040"/>
            <a:ext cx="117957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Sofort handeln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12264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27" name="Rounded Rectangle 26">
            <a:hlinkClick r:id="rId3" action="ppaction://hlinksldjump"/>
          </p:cNvPr>
          <p:cNvSpPr/>
          <p:nvPr/>
        </p:nvSpPr>
        <p:spPr>
          <a:xfrm>
            <a:off x="2267712" y="1463040"/>
            <a:ext cx="1083564" cy="256032"/>
          </a:xfrm>
          <a:prstGeom prst="roundRect">
            <a:avLst>
              <a:gd name="adj" fmla="val 50000"/>
            </a:avLst>
          </a:prstGeom>
          <a:solidFill>
            <a:srgbClr val="EAF4F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2304288" y="1490472"/>
            <a:ext cx="201168" cy="201168"/>
          </a:xfrm>
          <a:prstGeom prst="ellipse">
            <a:avLst/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2F4A58"/>
                </a:solidFill>
                <a:latin typeface="Calibri"/>
              </a:rPr>
              <a:t>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560320" y="1463040"/>
            <a:ext cx="790956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Aufklären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424428" y="1463040"/>
            <a:ext cx="13716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0" i="0">
                <a:solidFill>
                  <a:srgbClr val="6B7A84"/>
                </a:solidFill>
                <a:latin typeface="Calibri"/>
              </a:rPr>
              <a:t>›</a:t>
            </a:r>
          </a:p>
        </p:txBody>
      </p:sp>
      <p:sp>
        <p:nvSpPr>
          <p:cNvPr id="31" name="Rounded Rectangle 30">
            <a:hlinkClick r:id="rId3" action="ppaction://hlinksldjump"/>
          </p:cNvPr>
          <p:cNvSpPr/>
          <p:nvPr/>
        </p:nvSpPr>
        <p:spPr>
          <a:xfrm>
            <a:off x="3579876" y="1463040"/>
            <a:ext cx="4350715" cy="256032"/>
          </a:xfrm>
          <a:prstGeom prst="roundRect">
            <a:avLst>
              <a:gd name="adj" fmla="val 50000"/>
            </a:avLst>
          </a:prstGeom>
          <a:solidFill>
            <a:srgbClr val="E8F3EC"/>
          </a:solidFill>
          <a:ln w="15875">
            <a:solidFill>
              <a:srgbClr val="23795A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3616452" y="1490472"/>
            <a:ext cx="201168" cy="201168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9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872484" y="1463040"/>
            <a:ext cx="4058107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50" b="1" i="0">
                <a:solidFill>
                  <a:srgbClr val="495663"/>
                </a:solidFill>
                <a:latin typeface="Calibri"/>
              </a:rPr>
              <a:t>Unterstützen  ›  </a:t>
            </a:r>
            <a:r>
              <a:rPr sz="1050" b="1" i="0">
                <a:solidFill>
                  <a:srgbClr val="23795A"/>
                </a:solidFill>
                <a:latin typeface="Calibri"/>
              </a:rPr>
              <a:t>Maßnahmen ausübende Person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1810512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2157984" y="1993392"/>
            <a:ext cx="0" cy="1792223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36" name="TextBox 35"/>
          <p:cNvSpPr txBox="1"/>
          <p:nvPr/>
        </p:nvSpPr>
        <p:spPr>
          <a:xfrm>
            <a:off x="731520" y="2011680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Einmaliger
Vorfall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31520" y="2542032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erster Vorfall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2313432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Oval 38"/>
          <p:cNvSpPr/>
          <p:nvPr/>
        </p:nvSpPr>
        <p:spPr>
          <a:xfrm>
            <a:off x="2423160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78892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30098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813048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441448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2441448" y="3063239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45" name="TextBox 44"/>
          <p:cNvSpPr txBox="1"/>
          <p:nvPr/>
        </p:nvSpPr>
        <p:spPr>
          <a:xfrm>
            <a:off x="2441448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182111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441448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182111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2441448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182111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51" name="Connector 50"/>
          <p:cNvCxnSpPr/>
          <p:nvPr/>
        </p:nvCxnSpPr>
        <p:spPr>
          <a:xfrm>
            <a:off x="4453128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52" name="Rounded Rectangle 51"/>
          <p:cNvSpPr/>
          <p:nvPr/>
        </p:nvSpPr>
        <p:spPr>
          <a:xfrm>
            <a:off x="4663440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Oval 52"/>
          <p:cNvSpPr/>
          <p:nvPr/>
        </p:nvSpPr>
        <p:spPr>
          <a:xfrm>
            <a:off x="4773168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13892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65099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616305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791455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4791455" y="3063239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59" name="TextBox 58"/>
          <p:cNvSpPr txBox="1"/>
          <p:nvPr/>
        </p:nvSpPr>
        <p:spPr>
          <a:xfrm>
            <a:off x="4791455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532120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4791455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532120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791455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32120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6803136" y="2761488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66" name="Rounded Rectangle 65"/>
          <p:cNvSpPr/>
          <p:nvPr/>
        </p:nvSpPr>
        <p:spPr>
          <a:xfrm>
            <a:off x="7013448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Oval 66"/>
          <p:cNvSpPr/>
          <p:nvPr/>
        </p:nvSpPr>
        <p:spPr>
          <a:xfrm>
            <a:off x="7123176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88936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8001000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8513064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41464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7141464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73" name="TextBox 72"/>
          <p:cNvSpPr txBox="1"/>
          <p:nvPr/>
        </p:nvSpPr>
        <p:spPr>
          <a:xfrm>
            <a:off x="7141464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882127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141464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882127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141464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882127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79" name="Connector 78"/>
          <p:cNvCxnSpPr/>
          <p:nvPr/>
        </p:nvCxnSpPr>
        <p:spPr>
          <a:xfrm>
            <a:off x="9153143" y="2761488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80" name="Rounded Rectangle 79"/>
          <p:cNvSpPr/>
          <p:nvPr/>
        </p:nvSpPr>
        <p:spPr>
          <a:xfrm>
            <a:off x="9363455" y="1911095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Oval 80"/>
          <p:cNvSpPr/>
          <p:nvPr/>
        </p:nvSpPr>
        <p:spPr>
          <a:xfrm>
            <a:off x="9473183" y="2020824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9838943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10351007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10863072" y="2048255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9491472" y="2414015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86" name="Connector 85"/>
          <p:cNvCxnSpPr/>
          <p:nvPr/>
        </p:nvCxnSpPr>
        <p:spPr>
          <a:xfrm>
            <a:off x="9491472" y="3063239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87" name="TextBox 86"/>
          <p:cNvSpPr txBox="1"/>
          <p:nvPr/>
        </p:nvSpPr>
        <p:spPr>
          <a:xfrm>
            <a:off x="9491472" y="3099815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10232135" y="3099815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9491472" y="3250691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10232135" y="3250691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9491472" y="340156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10232135" y="340156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313432" y="3685032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639311" y="3685032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566928" y="4078224"/>
            <a:ext cx="11128248" cy="2157984"/>
          </a:xfrm>
          <a:prstGeom prst="roundRect">
            <a:avLst>
              <a:gd name="adj" fmla="val 6000"/>
            </a:avLst>
          </a:prstGeom>
          <a:solidFill>
            <a:srgbClr val="E8F3EC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cxnSp>
        <p:nvCxnSpPr>
          <p:cNvPr id="96" name="Connector 95"/>
          <p:cNvCxnSpPr/>
          <p:nvPr/>
        </p:nvCxnSpPr>
        <p:spPr>
          <a:xfrm>
            <a:off x="2157984" y="4261104"/>
            <a:ext cx="0" cy="1792224"/>
          </a:xfrm>
          <a:prstGeom prst="line">
            <a:avLst/>
          </a:prstGeom>
          <a:ln w="12700" cap="rnd">
            <a:solidFill>
              <a:srgbClr val="C6DAD9"/>
            </a:solidFill>
          </a:ln>
        </p:spPr>
      </p:cxnSp>
      <p:sp>
        <p:nvSpPr>
          <p:cNvPr id="97" name="TextBox 96"/>
          <p:cNvSpPr txBox="1"/>
          <p:nvPr/>
        </p:nvSpPr>
        <p:spPr>
          <a:xfrm>
            <a:off x="731520" y="4279392"/>
            <a:ext cx="137160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2000"/>
              </a:lnSpc>
            </a:pPr>
            <a:r>
              <a:rPr sz="1450" b="1" i="0">
                <a:solidFill>
                  <a:srgbClr val="495663"/>
                </a:solidFill>
                <a:latin typeface="Calibri"/>
              </a:rPr>
              <a:t>Wiederholter
Vorfall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731520" y="4809744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1000" b="0" i="0">
                <a:solidFill>
                  <a:srgbClr val="6B7A84"/>
                </a:solidFill>
                <a:latin typeface="Calibri"/>
              </a:rPr>
              <a:t>ab dem 2. Vorfall –
in Clama per
Häufigkeitsschwelle</a:t>
            </a:r>
          </a:p>
        </p:txBody>
      </p:sp>
      <p:sp>
        <p:nvSpPr>
          <p:cNvPr id="99" name="Rounded Rectangle 98"/>
          <p:cNvSpPr/>
          <p:nvPr/>
        </p:nvSpPr>
        <p:spPr>
          <a:xfrm>
            <a:off x="2313432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Oval 99"/>
          <p:cNvSpPr/>
          <p:nvPr/>
        </p:nvSpPr>
        <p:spPr>
          <a:xfrm>
            <a:off x="2423160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278892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330098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3813048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2441448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05" name="Connector 104"/>
          <p:cNvCxnSpPr/>
          <p:nvPr/>
        </p:nvCxnSpPr>
        <p:spPr>
          <a:xfrm>
            <a:off x="2441448" y="5330952"/>
            <a:ext cx="1847088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06" name="TextBox 105"/>
          <p:cNvSpPr txBox="1"/>
          <p:nvPr/>
        </p:nvSpPr>
        <p:spPr>
          <a:xfrm>
            <a:off x="2441448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3182111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2441448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3182111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441448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3182111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12" name="Connector 111"/>
          <p:cNvCxnSpPr/>
          <p:nvPr/>
        </p:nvCxnSpPr>
        <p:spPr>
          <a:xfrm>
            <a:off x="4453128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13" name="Rounded Rectangle 112"/>
          <p:cNvSpPr/>
          <p:nvPr/>
        </p:nvSpPr>
        <p:spPr>
          <a:xfrm>
            <a:off x="4663440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Oval 113"/>
          <p:cNvSpPr/>
          <p:nvPr/>
        </p:nvSpPr>
        <p:spPr>
          <a:xfrm>
            <a:off x="4773168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513892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565099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616305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4791455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19" name="Connector 118"/>
          <p:cNvCxnSpPr/>
          <p:nvPr/>
        </p:nvCxnSpPr>
        <p:spPr>
          <a:xfrm>
            <a:off x="4791455" y="5330952"/>
            <a:ext cx="1847089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20" name="TextBox 119"/>
          <p:cNvSpPr txBox="1"/>
          <p:nvPr/>
        </p:nvSpPr>
        <p:spPr>
          <a:xfrm>
            <a:off x="4791455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532120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4791455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32120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4791455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532120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26" name="Connector 125"/>
          <p:cNvCxnSpPr/>
          <p:nvPr/>
        </p:nvCxnSpPr>
        <p:spPr>
          <a:xfrm>
            <a:off x="6803136" y="5029200"/>
            <a:ext cx="173736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27" name="Rounded Rectangle 126"/>
          <p:cNvSpPr/>
          <p:nvPr/>
        </p:nvSpPr>
        <p:spPr>
          <a:xfrm>
            <a:off x="7013448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8" name="Oval 127"/>
          <p:cNvSpPr/>
          <p:nvPr/>
        </p:nvSpPr>
        <p:spPr>
          <a:xfrm>
            <a:off x="7123176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7488936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8001000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8513064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7141464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33" name="Connector 132"/>
          <p:cNvCxnSpPr/>
          <p:nvPr/>
        </p:nvCxnSpPr>
        <p:spPr>
          <a:xfrm>
            <a:off x="7141464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34" name="TextBox 133"/>
          <p:cNvSpPr txBox="1"/>
          <p:nvPr/>
        </p:nvSpPr>
        <p:spPr>
          <a:xfrm>
            <a:off x="7141464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7882127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141464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882127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7141464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7882127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cxnSp>
        <p:nvCxnSpPr>
          <p:cNvPr id="140" name="Connector 139"/>
          <p:cNvCxnSpPr/>
          <p:nvPr/>
        </p:nvCxnSpPr>
        <p:spPr>
          <a:xfrm>
            <a:off x="9153143" y="5029200"/>
            <a:ext cx="173737" cy="0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41" name="Rounded Rectangle 140"/>
          <p:cNvSpPr/>
          <p:nvPr/>
        </p:nvSpPr>
        <p:spPr>
          <a:xfrm>
            <a:off x="9363455" y="4178808"/>
            <a:ext cx="2103120" cy="1700784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12700">
            <a:solidFill>
              <a:srgbClr val="DCE6E5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2" name="Oval 141"/>
          <p:cNvSpPr/>
          <p:nvPr/>
        </p:nvSpPr>
        <p:spPr>
          <a:xfrm>
            <a:off x="9473183" y="4288536"/>
            <a:ext cx="274320" cy="274320"/>
          </a:xfrm>
          <a:prstGeom prst="ellipse">
            <a:avLst/>
          </a:prstGeom>
          <a:solidFill>
            <a:srgbClr val="23795A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5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43" name="Rounded Rectangle 142"/>
          <p:cNvSpPr/>
          <p:nvPr/>
        </p:nvSpPr>
        <p:spPr>
          <a:xfrm>
            <a:off x="9838943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Pflicht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10351007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Einigung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10863072" y="4315968"/>
            <a:ext cx="475488" cy="20116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850" b="0">
                <a:solidFill>
                  <a:srgbClr val="6B7A84"/>
                </a:solidFill>
                <a:latin typeface="Calibri"/>
              </a:rPr>
              <a:t>Optional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9491472" y="4681728"/>
            <a:ext cx="1847087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1">
                <a:solidFill>
                  <a:srgbClr val="9AA7AE"/>
                </a:solidFill>
                <a:latin typeface="Calibri"/>
              </a:rPr>
              <a:t>Maßnahme eintragen …</a:t>
            </a:r>
          </a:p>
        </p:txBody>
      </p:sp>
      <p:cxnSp>
        <p:nvCxnSpPr>
          <p:cNvPr id="147" name="Connector 146"/>
          <p:cNvCxnSpPr/>
          <p:nvPr/>
        </p:nvCxnSpPr>
        <p:spPr>
          <a:xfrm>
            <a:off x="9491472" y="5330952"/>
            <a:ext cx="1847087" cy="0"/>
          </a:xfrm>
          <a:prstGeom prst="line">
            <a:avLst/>
          </a:prstGeom>
          <a:ln w="9525" cap="rnd">
            <a:solidFill>
              <a:srgbClr val="E3EBEA"/>
            </a:solidFill>
          </a:ln>
        </p:spPr>
      </p:cxnSp>
      <p:sp>
        <p:nvSpPr>
          <p:cNvPr id="148" name="TextBox 147"/>
          <p:cNvSpPr txBox="1"/>
          <p:nvPr/>
        </p:nvSpPr>
        <p:spPr>
          <a:xfrm>
            <a:off x="9491472" y="5367528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Anstoß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232135" y="5367528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9491472" y="5518404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Durchführung</a:t>
            </a:r>
          </a:p>
        </p:txBody>
      </p:sp>
      <p:sp>
        <p:nvSpPr>
          <p:cNvPr id="151" name="TextBox 150"/>
          <p:cNvSpPr txBox="1"/>
          <p:nvPr/>
        </p:nvSpPr>
        <p:spPr>
          <a:xfrm>
            <a:off x="10232135" y="5518404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9491472" y="5669280"/>
            <a:ext cx="749808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6B7A84"/>
                </a:solidFill>
                <a:latin typeface="Calibri"/>
              </a:rPr>
              <a:t>Wann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10232135" y="5669280"/>
            <a:ext cx="1142999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9AA7AE"/>
                </a:solidFill>
                <a:latin typeface="Calibri"/>
              </a:rPr>
              <a:t>…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2313432" y="5952744"/>
            <a:ext cx="146304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495663"/>
                </a:solidFill>
                <a:latin typeface="Calibri"/>
              </a:rPr>
              <a:t>Optional zusätzlich:</a:t>
            </a:r>
          </a:p>
        </p:txBody>
      </p:sp>
      <p:sp>
        <p:nvSpPr>
          <p:cNvPr id="155" name="Rounded Rectangle 154"/>
          <p:cNvSpPr/>
          <p:nvPr/>
        </p:nvSpPr>
        <p:spPr>
          <a:xfrm>
            <a:off x="3639311" y="5952744"/>
            <a:ext cx="7845552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B8C6CC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950" b="0">
                <a:solidFill>
                  <a:srgbClr val="9AA7AE"/>
                </a:solidFill>
                <a:latin typeface="Calibri"/>
              </a:rPr>
              <a:t>weitere Maßnahmen eintragen …</a:t>
            </a:r>
          </a:p>
        </p:txBody>
      </p:sp>
      <p:cxnSp>
        <p:nvCxnSpPr>
          <p:cNvPr id="156" name="Connector 155"/>
          <p:cNvCxnSpPr/>
          <p:nvPr/>
        </p:nvCxnSpPr>
        <p:spPr>
          <a:xfrm>
            <a:off x="1325880" y="3227832"/>
            <a:ext cx="0" cy="1014984"/>
          </a:xfrm>
          <a:prstGeom prst="line">
            <a:avLst/>
          </a:prstGeom>
          <a:ln w="22225" cap="rnd">
            <a:solidFill>
              <a:srgbClr val="23795A"/>
            </a:solidFill>
            <a:tailEnd type="triangle" w="med" len="med"/>
          </a:ln>
        </p:spPr>
      </p:cxnSp>
      <p:sp>
        <p:nvSpPr>
          <p:cNvPr id="157" name="Rounded Rectangle 156"/>
          <p:cNvSpPr/>
          <p:nvPr/>
        </p:nvSpPr>
        <p:spPr>
          <a:xfrm>
            <a:off x="713232" y="3598164"/>
            <a:ext cx="1243584" cy="27432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3795A"/>
            </a:solidFill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23795A"/>
                </a:solidFill>
                <a:latin typeface="Calibri"/>
              </a:rPr>
              <a:t>wiederholt sich?</a:t>
            </a:r>
          </a:p>
        </p:txBody>
      </p:sp>
      <p:sp>
        <p:nvSpPr>
          <p:cNvPr id="158" name="Rounded Rectangle 157"/>
          <p:cNvSpPr/>
          <p:nvPr/>
        </p:nvSpPr>
        <p:spPr>
          <a:xfrm>
            <a:off x="55778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495662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289304" y="6428231"/>
            <a:ext cx="13258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gilt für alle Lehrkräfte</a:t>
            </a:r>
          </a:p>
        </p:txBody>
      </p:sp>
      <p:sp>
        <p:nvSpPr>
          <p:cNvPr id="160" name="Rounded Rectangle 159"/>
          <p:cNvSpPr/>
          <p:nvPr/>
        </p:nvSpPr>
        <p:spPr>
          <a:xfrm>
            <a:off x="2706624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81BDD3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FFFFFF"/>
                </a:solidFill>
                <a:latin typeface="Calibri"/>
              </a:rPr>
              <a:t>Einigung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3438144" y="6428231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legt das Kollegium fest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4901183" y="6409944"/>
            <a:ext cx="658368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Optional</a:t>
            </a:r>
          </a:p>
        </p:txBody>
      </p:sp>
      <p:sp>
        <p:nvSpPr>
          <p:cNvPr id="163" name="TextBox 162"/>
          <p:cNvSpPr txBox="1"/>
          <p:nvPr/>
        </p:nvSpPr>
        <p:spPr>
          <a:xfrm>
            <a:off x="5632703" y="6428231"/>
            <a:ext cx="1097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 i="0">
                <a:solidFill>
                  <a:srgbClr val="6B7A84"/>
                </a:solidFill>
                <a:latin typeface="Calibri"/>
              </a:rPr>
              <a:t>nach Einschätzung</a:t>
            </a:r>
          </a:p>
        </p:txBody>
      </p:sp>
      <p:sp>
        <p:nvSpPr>
          <p:cNvPr id="164" name="Rounded Rectangle 163"/>
          <p:cNvSpPr/>
          <p:nvPr/>
        </p:nvSpPr>
        <p:spPr>
          <a:xfrm>
            <a:off x="6867143" y="6409944"/>
            <a:ext cx="2423160" cy="237744"/>
          </a:xfrm>
          <a:prstGeom prst="roundRect">
            <a:avLst>
              <a:gd name="adj" fmla="val 50000"/>
            </a:avLst>
          </a:prstGeom>
          <a:solidFill>
            <a:srgbClr val="EBF1EF"/>
          </a:solidFill>
          <a:ln>
            <a:noFill/>
          </a:ln>
        </p:spPr>
        <p:txBody>
          <a:bodyPr wrap="none" lIns="0" tIns="0" rIns="0" bIns="0" rtlCol="0" anchor="ctr"/>
          <a:lstStyle/>
          <a:p>
            <a:pPr algn="ctr"/>
            <a:r>
              <a:rPr sz="1000" b="1">
                <a:solidFill>
                  <a:srgbClr val="54665F"/>
                </a:solidFill>
                <a:latin typeface="Calibri"/>
              </a:rPr>
              <a:t>KL · SA · SL · MPT = Multiprof. Team</a:t>
            </a:r>
          </a:p>
        </p:txBody>
      </p:sp>
      <p:sp>
        <p:nvSpPr>
          <p:cNvPr id="2" name="Textfeld 11">
            <a:extLst>
              <a:ext uri="{FF2B5EF4-FFF2-40B4-BE49-F238E27FC236}">
                <a16:creationId xmlns:a16="http://schemas.microsoft.com/office/drawing/2014/main" id="{E627A580-4A0F-B0B3-1331-FD14D3B13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243" y="348661"/>
            <a:ext cx="8968991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de-DE" altLang="de-DE" sz="3600" b="1" u="sng" dirty="0">
                <a:solidFill>
                  <a:srgbClr val="495663"/>
                </a:solidFill>
              </a:rPr>
              <a:t>Eure</a:t>
            </a:r>
            <a:r>
              <a:rPr lang="de-DE" altLang="de-DE" sz="3600" b="1" dirty="0">
                <a:solidFill>
                  <a:srgbClr val="495663"/>
                </a:solidFill>
              </a:rPr>
              <a:t> Handlungskette</a:t>
            </a:r>
            <a:r>
              <a:rPr lang="de-DE" altLang="de-DE" sz="3600" dirty="0">
                <a:solidFill>
                  <a:srgbClr val="495663"/>
                </a:solidFill>
              </a:rPr>
              <a:t> bei körperlicher Gewalt</a:t>
            </a:r>
          </a:p>
          <a:p>
            <a:r>
              <a:rPr lang="de-DE" altLang="de-DE" sz="3200" dirty="0">
                <a:solidFill>
                  <a:srgbClr val="81BDD3"/>
                </a:solidFill>
              </a:rPr>
              <a:t>Maßnahmen </a:t>
            </a:r>
            <a:r>
              <a:rPr lang="de-DE" altLang="de-DE" sz="3200" b="1" dirty="0">
                <a:solidFill>
                  <a:srgbClr val="81BDD3"/>
                </a:solidFill>
              </a:rPr>
              <a:t>ausübende Person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E596CBF4-0358-7C46-8AB5-B2A1435E1D6B}">
  <we:reference id="wa200010725" version="1.0.0.1" store="de-DE" storeType="OMEX"/>
  <we:alternateReferences>
    <we:reference id="wa200010725" version="1.0.0.1" store="de-DE" storeType="OMEX"/>
  </we:alternateReferences>
  <we:properties>
    <we:property name="claude.fileId" value="&quot;6160b6fd-5c7d-49c2-896e-47a59b05c48f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1176</Words>
  <Application>Microsoft Macintosh PowerPoint</Application>
  <PresentationFormat>Breitbild</PresentationFormat>
  <Paragraphs>525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0" baseType="lpstr">
      <vt:lpstr>Aptos</vt:lpstr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Simon Huck</cp:lastModifiedBy>
  <cp:revision>17</cp:revision>
  <dcterms:created xsi:type="dcterms:W3CDTF">2013-01-27T09:14:16Z</dcterms:created>
  <dcterms:modified xsi:type="dcterms:W3CDTF">2026-10-03T10:41:11Z</dcterms:modified>
  <cp:category/>
</cp:coreProperties>
</file>