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thumbnail" Target="docProps/thumbnail.jpeg"/><Relationship Id="rId4" Type="http://schemas.openxmlformats.org/package/2006/relationships/metadata/core-properties" Target="docProps/core.xml"/><Relationship Id="rId5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5"/>
  </p:notesMasterIdLst>
  <p:sldIdLst>
    <p:sldId id="464" r:id="rId8"/>
    <p:sldId id="465" r:id="rId9"/>
    <p:sldId id="466" r:id="rId10"/>
    <p:sldId id="467" r:id="rId11"/>
    <p:sldId id="4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5662"/>
    <a:srgbClr val="23795A"/>
    <a:srgbClr val="E8F4EC"/>
    <a:srgbClr val="81BDD3"/>
    <a:srgbClr val="A1C9E9"/>
    <a:srgbClr val="014570"/>
    <a:srgbClr val="E3F5ED"/>
    <a:srgbClr val="D4DDE4"/>
    <a:srgbClr val="7CBCD2"/>
    <a:srgbClr val="779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85"/>
    <p:restoredTop sz="94559"/>
  </p:normalViewPr>
  <p:slideViewPr>
    <p:cSldViewPr snapToGrid="0" snapToObjects="1">
      <p:cViewPr>
        <p:scale>
          <a:sx n="101" d="100"/>
          <a:sy n="101" d="100"/>
        </p:scale>
        <p:origin x="144" y="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65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20D11-AE35-3A4E-A7BB-FEEBE5ABA8D5}" type="datetimeFigureOut">
              <a:rPr lang="de-DE" smtClean="0"/>
              <a:t>14.09.26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E3280-84BD-4F4E-94CD-F3FA496B62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298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>
            <a:extLst>
              <a:ext uri="{FF2B5EF4-FFF2-40B4-BE49-F238E27FC236}">
                <a16:creationId xmlns:a16="http://schemas.microsoft.com/office/drawing/2014/main" id="{3AAEA7E4-F9F1-89F0-7FD5-4D8BC85D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75FCEE-AE4E-8646-A835-E2E7F5ECC6D6}" type="datetimeFigureOut">
              <a:rPr lang="en-US"/>
              <a:pPr>
                <a:defRPr/>
              </a:pPr>
              <a:t>9/13/26</a:t>
            </a:fld>
            <a:endParaRPr lang="en-US"/>
          </a:p>
        </p:txBody>
      </p:sp>
      <p:sp>
        <p:nvSpPr>
          <p:cNvPr id="5" name="Footer 4">
            <a:extLst>
              <a:ext uri="{FF2B5EF4-FFF2-40B4-BE49-F238E27FC236}">
                <a16:creationId xmlns:a16="http://schemas.microsoft.com/office/drawing/2014/main" id="{6D5DF100-E7AB-14E1-5C00-853096543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5">
            <a:extLst>
              <a:ext uri="{FF2B5EF4-FFF2-40B4-BE49-F238E27FC236}">
                <a16:creationId xmlns:a16="http://schemas.microsoft.com/office/drawing/2014/main" id="{F69AD113-D4CB-3B78-146A-8F1337CFB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01ECE5-4CBC-4A44-82F5-FA7E626754B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0372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f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f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f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f"/></Relationships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Gewaltprävention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Tätigkeitsbereiche (1/5)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1517904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6B7A84"/>
                </a:solidFill>
                <a:latin typeface="Calibri"/>
              </a:rPr>
              <a:t>In welchen Bereichen ist Ihre Schule bereits tätig? Was gelingt gut, was könnte verbessert werden?   Zum Ankreuzen: ins Feld klicken und ☐ durch X ersetzen.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66928" y="1883664"/>
          <a:ext cx="11128248" cy="4352544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246120"/>
                <a:gridCol w="502920"/>
                <a:gridCol w="658368"/>
                <a:gridCol w="566928"/>
                <a:gridCol w="1234440"/>
                <a:gridCol w="1554480"/>
                <a:gridCol w="1554480"/>
                <a:gridCol w="1810512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Tätigkeitsbereich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Ja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Teil-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weise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Nein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Für welche Klassenstufen?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gelingt gut?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könnte verbessert werden?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(Neu / mehr) anbieten? Priorität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Unterrichtsbezogene Programme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Unterrichtskommunikation · Unterrichtsformen überdenken · Soziales Kompetenztraining · Förderangebote · Gewalt und Konflikt als Unterrichtsthema · Medienpädagogik · Entspannungsübungen / Meditationen / Rituale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Auf gesamte Schule bezogen „Was ist eine gute Schule?“ – Regeln zum Umgang miteinander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Regeln zum Umgang mit Gewalt · Schulprogramm Gewaltprävention · Demokratie lehren und lernen · Gerechte Schulgemeinschaft · Schule als Haus des Lernens · Schulethos / Schulkultur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Über den Unterricht hinaus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Freizeitangebote · Arbeitsgemeinschaften · Musik, Theater, Zirkus, Medien · Sport · Kreative Gestaltungsmöglichkeiten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66928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6B7A84"/>
                </a:solidFill>
                <a:latin typeface="Calibri"/>
              </a:rPr>
              <a:t>In Anlehnung an: Gugel, G. (2007). Handbuch Gewaltprävention. Institut für Friedenspädagogik. S. 278.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Gewaltprävention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Tätigkeitsbereiche (2/5)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1517904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6B7A84"/>
                </a:solidFill>
                <a:latin typeface="Calibri"/>
              </a:rPr>
              <a:t>In welchen Bereichen ist Ihre Schule bereits tätig? Was gelingt gut, was könnte verbessert werden?   Zum Ankreuzen: ins Feld klicken und ☐ durch X ersetzen.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66928" y="1883664"/>
          <a:ext cx="11128248" cy="4352544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246120"/>
                <a:gridCol w="502920"/>
                <a:gridCol w="658368"/>
                <a:gridCol w="566928"/>
                <a:gridCol w="1234440"/>
                <a:gridCol w="1554480"/>
                <a:gridCol w="1554480"/>
                <a:gridCol w="1810512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Tätigkeitsbereich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Ja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Teil-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weise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Nein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Für welche Klassenstufen?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gelingt gut?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könnte verbessert werden?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(Neu / mehr) anbieten? Priorität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Spezifische Angebote zur Gewaltprävention in der Klasse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Präventionstag zum Thema Mobbing · Präventionstag zum Thema digitale Gewalt · Sozialkompetenztraining · Stärkentraining · Workshop zum Thema gewaltfreie Kommunikation · Workshop zum Thema Konflikte und Umgang miteinander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Strukturelle Angebote in der Schule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Klassenverträge / Klassenrat · Aktive Pausengestaltung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Partizipation (Beteiligung der Kinder)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Kinderparlament / Schülerrat · Klassensprecher · Kinder an Regeln beteiligen · Feedback-Systeme · Schüler-Mentoring-Programm · Streitschlichter-AG · Patenschaften · Einbeziehung bei schulinternen Fragen · Mitgestaltung von Unterricht bzw. Unterrichtsformen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66928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6B7A84"/>
                </a:solidFill>
                <a:latin typeface="Calibri"/>
              </a:rPr>
              <a:t>In Anlehnung an: Gugel, G. (2007). Handbuch Gewaltprävention. Institut für Friedenspädagogik. S. 278.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Gewaltprävention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Tätigkeitsbereiche (3/5)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1517904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6B7A84"/>
                </a:solidFill>
                <a:latin typeface="Calibri"/>
              </a:rPr>
              <a:t>In welchen Bereichen ist Ihre Schule bereits tätig? Was gelingt gut, was könnte verbessert werden?   Zum Ankreuzen: ins Feld klicken und ☐ durch X ersetzen.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66928" y="1883664"/>
          <a:ext cx="11128248" cy="4352544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246120"/>
                <a:gridCol w="502920"/>
                <a:gridCol w="658368"/>
                <a:gridCol w="566928"/>
                <a:gridCol w="1234440"/>
                <a:gridCol w="1554480"/>
                <a:gridCol w="1554480"/>
                <a:gridCol w="1810512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Tätigkeitsbereich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Ja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Teil-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weise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Nein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Für welche Klassenstufen?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gelingt gut?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könnte verbessert werden?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(Neu / mehr) anbieten? Priorität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Meldesysteme für Schüler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Briefkastensystem mit Meldebogen · Feste Ansprechpersonen in der Schule · Mehrere Personen außerhalb der Klassenleitung, an die sich Kinder wenden können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Umfragen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Umfragen zum Klassenklima · Umfragen zum Wohlbefinden in der Schule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Pausen und Aufsicht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Aufsichtsplan nach Brennpunkten · Pausenhelfer / Pausenengel · Spielgeräteausleihe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66928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6B7A84"/>
                </a:solidFill>
                <a:latin typeface="Calibri"/>
              </a:rPr>
              <a:t>In Anlehnung an: Gugel, G. (2007). Handbuch Gewaltprävention. Institut für Friedenspädagogik. S. 278.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Gewaltprävention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Tätigkeitsbereiche (4/5)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1517904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6B7A84"/>
                </a:solidFill>
                <a:latin typeface="Calibri"/>
              </a:rPr>
              <a:t>In welchen Bereichen ist Ihre Schule bereits tätig? Was gelingt gut, was könnte verbessert werden?   Zum Ankreuzen: ins Feld klicken und ☐ durch X ersetzen.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66928" y="1883664"/>
          <a:ext cx="11128248" cy="4352544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246120"/>
                <a:gridCol w="502920"/>
                <a:gridCol w="658368"/>
                <a:gridCol w="566928"/>
                <a:gridCol w="1234440"/>
                <a:gridCol w="1554480"/>
                <a:gridCol w="1554480"/>
                <a:gridCol w="1810512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Tätigkeitsbereich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Ja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Teil-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weise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Nein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Für welche Klassenstufen?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gelingt gut?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könnte verbessert werden?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(Neu / mehr) anbieten? Priorität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Personal und Qualifizierung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Fortbildungen zu spezifischen Gewaltformen · Beratungslehrkraft oder Anti-Mobbing-Beauftragte · Schulsozialarbeit · Kollegiale Fallberatung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Zusammenarbeit mit Eltern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Elternarbeit · Elterntrainings, Elternbriefe · Elternabend zu Gewaltprävention und Mobbing · Eltern über Meldewege und Handlungskette informieren · Elternabend zu Medien und Handy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1298448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Zusammenarbeit mit Ganztag / OGS / Hort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Gleiche Regeln am Vormittag und Nachmittag · Informationsfluss bei Vorfällen · Gemeinsame Absprachen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66928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6B7A84"/>
                </a:solidFill>
                <a:latin typeface="Calibri"/>
              </a:rPr>
              <a:t>In Anlehnung an: Gugel, G. (2007). Handbuch Gewaltprävention. Institut für Friedenspädagogik. S. 278.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Gewaltprävention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Tätigkeitsbereiche (5/5)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1517904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6B7A84"/>
                </a:solidFill>
                <a:latin typeface="Calibri"/>
              </a:rPr>
              <a:t>In welchen Bereichen ist Ihre Schule bereits tätig? Was gelingt gut, was könnte verbessert werden?   Zum Ankreuzen: ins Feld klicken und ☐ durch X ersetzen.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66928" y="1883664"/>
          <a:ext cx="11128248" cy="4352544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246120"/>
                <a:gridCol w="502920"/>
                <a:gridCol w="658368"/>
                <a:gridCol w="566928"/>
                <a:gridCol w="1234440"/>
                <a:gridCol w="1554480"/>
                <a:gridCol w="1554480"/>
                <a:gridCol w="1810512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Tätigkeitsbereich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Ja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Teil-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weise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Nein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Für welche Klassenstufen?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gelingt gut?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Was könnte verbessert werden?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(Neu / mehr) anbieten? Priorität</a:t>
                      </a:r>
                    </a:p>
                  </a:txBody>
                  <a:tcPr marL="91440" marR="91440" marT="36576" marB="36576" anchor="ctr">
                    <a:solidFill>
                      <a:srgbClr val="495662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973836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Zusammenarbeit und Netzwerke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Kontakte, Austausch, Öffnung · Vereine · Jugendarbeit, Jugendhilfe · Jugendpolizei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973836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Schule in der Kommune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Außerschulische Lernorte · Integration ins Gemeinwesen · Sozialpraktika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973836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Baulichkeiten überprüfen „Schule als Lebensraum“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Gebäude und Räume · Schulhofgestaltung · Schulwege / Fahrschüler · Warteräume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FFFFF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  <a:tr h="973836">
                <a:tc>
                  <a:txBody>
                    <a:bodyPr wrap="square"/>
                    <a:lstStyle/>
                    <a:p>
                      <a:pPr algn="l"/>
                      <a:r>
                        <a:rPr sz="1250" b="1">
                          <a:solidFill>
                            <a:srgbClr val="3F4E54"/>
                          </a:solidFill>
                          <a:latin typeface="Calibri"/>
                        </a:rPr>
                        <a:t>Steuerung und Weiterentwicklung</a:t>
                      </a:r>
                    </a:p>
                    <a:p>
                      <a:pPr algn="l"/>
                      <a:r>
                        <a:rPr sz="1000" b="0">
                          <a:solidFill>
                            <a:srgbClr val="6B7A84"/>
                          </a:solidFill>
                          <a:latin typeface="Calibri"/>
                        </a:rPr>
                        <a:t>Präventionsteam / Steuergruppe · Regelmäßige Auswertung der Vorfallsdaten · Präventionskonzept fortschreiben · Angebote gezielt nach Bedarf verteilen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7A8A96"/>
                          </a:solidFill>
                          <a:latin typeface="Calibri"/>
                        </a:rPr>
                        <a:t>☐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hoch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mittel</a:t>
                      </a:r>
                    </a:p>
                    <a:p>
                      <a:pPr algn="l"/>
                      <a:r>
                        <a:rPr sz="1050" b="0">
                          <a:solidFill>
                            <a:srgbClr val="7A8A96"/>
                          </a:solidFill>
                          <a:latin typeface="Calibri"/>
                        </a:rPr>
                        <a:t>☐ niedrig</a:t>
                      </a:r>
                    </a:p>
                  </a:txBody>
                  <a:tcPr marL="91440" marR="91440" marT="36576" marB="36576" anchor="ctr">
                    <a:solidFill>
                      <a:srgbClr val="F4F8F7"/>
                    </a:solidFill>
                    <a:lnL w="12700">
                      <a:solidFill>
                        <a:srgbClr val="DCE6E5"/>
                      </a:solidFill>
                    </a:lnL>
                    <a:lnR w="12700">
                      <a:solidFill>
                        <a:srgbClr val="DCE6E5"/>
                      </a:solidFill>
                    </a:lnR>
                    <a:lnT w="12700">
                      <a:solidFill>
                        <a:srgbClr val="DCE6E5"/>
                      </a:solidFill>
                    </a:lnT>
                    <a:lnB w="12700">
                      <a:solidFill>
                        <a:srgbClr val="DCE6E5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66928" y="6400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6B7A84"/>
                </a:solidFill>
                <a:latin typeface="Calibri"/>
              </a:rPr>
              <a:t>In Anlehnung an: Gugel, G. (2007). Handbuch Gewaltprävention. Institut für Friedenspädagogik. S. 278.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596CBF4-0358-7C46-8AB5-B2A1435E1D6B}">
  <we:reference id="wa200010725" version="1.0.0.1" store="de-DE" storeType="OMEX"/>
  <we:alternateReferences>
    <we:reference id="wa200010725" version="1.0.0.1" store="de-DE" storeType="OMEX"/>
  </we:alternateReferences>
  <we:properties>
    <we:property name="claude.fileId" value="&quot;6160b6fd-5c7d-49c2-896e-47a59b05c48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3367</Words>
  <Application>Microsoft Macintosh PowerPoint</Application>
  <PresentationFormat>Breitbild</PresentationFormat>
  <Paragraphs>805</Paragraphs>
  <Slides>63</Slides>
  <Notes>1</Notes>
  <HiddenSlides>2</HiddenSlides>
  <MMClips>2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63</vt:i4>
      </vt:variant>
    </vt:vector>
  </HeadingPairs>
  <TitlesOfParts>
    <vt:vector size="70" baseType="lpstr">
      <vt:lpstr>DengXian</vt:lpstr>
      <vt:lpstr>Aptos</vt:lpstr>
      <vt:lpstr>Arial</vt:lpstr>
      <vt:lpstr>Calibri</vt:lpstr>
      <vt:lpstr>Open Sans</vt:lpstr>
      <vt:lpstr>Symbol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Simon Huck</cp:lastModifiedBy>
  <cp:revision>16</cp:revision>
  <dcterms:created xsi:type="dcterms:W3CDTF">2013-01-27T09:14:16Z</dcterms:created>
  <dcterms:modified xsi:type="dcterms:W3CDTF">2026-09-17T07:25:36Z</dcterms:modified>
  <cp:category/>
</cp:coreProperties>
</file>