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svg" ContentType="image/svg+xml"/>
  <Default Extension="tiff" ContentType="image/tiff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1"/>
  </p:notesMasterIdLst>
  <p:sldIdLst>
    <p:sldId id="480" r:id="rId2"/>
    <p:sldId id="487" r:id="rId3"/>
    <p:sldId id="488" r:id="rId4"/>
    <p:sldId id="489" r:id="rId5"/>
    <p:sldId id="490" r:id="rId6"/>
    <p:sldId id="491" r:id="rId7"/>
    <p:sldId id="482" r:id="rId8"/>
    <p:sldId id="492" r:id="rId9"/>
    <p:sldId id="469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95662"/>
    <a:srgbClr val="23795A"/>
    <a:srgbClr val="E8F4EC"/>
    <a:srgbClr val="81BDD3"/>
    <a:srgbClr val="A1C9E9"/>
    <a:srgbClr val="014570"/>
    <a:srgbClr val="E3F5ED"/>
    <a:srgbClr val="D4DDE4"/>
    <a:srgbClr val="7CBCD2"/>
    <a:srgbClr val="7795A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7556"/>
    <p:restoredTop sz="94521"/>
  </p:normalViewPr>
  <p:slideViewPr>
    <p:cSldViewPr snapToGrid="0" snapToObjects="1">
      <p:cViewPr>
        <p:scale>
          <a:sx n="63" d="100"/>
          <a:sy n="63" d="100"/>
        </p:scale>
        <p:origin x="1448" y="13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320D11-AE35-3A4E-A7BB-FEEBE5ABA8D5}" type="datetimeFigureOut">
              <a:rPr lang="de-DE" smtClean="0"/>
              <a:t>04.10.26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DBE3280-84BD-4F4E-94CD-F3FA496B624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129894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10/4/26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10/4/26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10/4/26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10/4/26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10/4/26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10/4/26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Title</a:t>
            </a:r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/>
              <a:t>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3">
            <a:extLst>
              <a:ext uri="{FF2B5EF4-FFF2-40B4-BE49-F238E27FC236}">
                <a16:creationId xmlns:a16="http://schemas.microsoft.com/office/drawing/2014/main" id="{3AAEA7E4-F9F1-89F0-7FD5-4D8BC85DBB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2B75FCEE-AE4E-8646-A835-E2E7F5ECC6D6}" type="datetimeFigureOut">
              <a:rPr lang="en-US"/>
              <a:pPr>
                <a:defRPr/>
              </a:pPr>
              <a:t>10/4/26</a:t>
            </a:fld>
            <a:endParaRPr lang="en-US"/>
          </a:p>
        </p:txBody>
      </p:sp>
      <p:sp>
        <p:nvSpPr>
          <p:cNvPr id="5" name="Footer 4">
            <a:extLst>
              <a:ext uri="{FF2B5EF4-FFF2-40B4-BE49-F238E27FC236}">
                <a16:creationId xmlns:a16="http://schemas.microsoft.com/office/drawing/2014/main" id="{6D5DF100-E7AB-14E1-5C00-8530965433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5">
            <a:extLst>
              <a:ext uri="{FF2B5EF4-FFF2-40B4-BE49-F238E27FC236}">
                <a16:creationId xmlns:a16="http://schemas.microsoft.com/office/drawing/2014/main" id="{F69AD113-D4CB-3B78-146A-8F1337CFB0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101ECE5-4CBC-4A44-82F5-FA7E626754BF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21037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svg"/><Relationship Id="rId13" Type="http://schemas.openxmlformats.org/officeDocument/2006/relationships/image" Target="../media/image10.svg"/><Relationship Id="rId3" Type="http://schemas.openxmlformats.org/officeDocument/2006/relationships/slide" Target="slide3.xml"/><Relationship Id="rId7" Type="http://schemas.openxmlformats.org/officeDocument/2006/relationships/image" Target="../media/image4.svg"/><Relationship Id="rId12" Type="http://schemas.openxmlformats.org/officeDocument/2006/relationships/image" Target="../media/image9.svg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svg"/><Relationship Id="rId11" Type="http://schemas.openxmlformats.org/officeDocument/2006/relationships/image" Target="../media/image8.svg"/><Relationship Id="rId5" Type="http://schemas.openxmlformats.org/officeDocument/2006/relationships/image" Target="../media/image2.svg"/><Relationship Id="rId10" Type="http://schemas.openxmlformats.org/officeDocument/2006/relationships/image" Target="../media/image7.svg"/><Relationship Id="rId4" Type="http://schemas.openxmlformats.org/officeDocument/2006/relationships/slide" Target="slide4.xml"/><Relationship Id="rId9" Type="http://schemas.openxmlformats.org/officeDocument/2006/relationships/image" Target="../media/image6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12" Type="http://schemas.openxmlformats.org/officeDocument/2006/relationships/slide" Target="slide6.xml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11" Type="http://schemas.openxmlformats.org/officeDocument/2006/relationships/image" Target="../media/image10.svg"/><Relationship Id="rId5" Type="http://schemas.openxmlformats.org/officeDocument/2006/relationships/image" Target="../media/image4.sv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sv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0" name="Abgerundetes Rechteck 2">
            <a:extLst>
              <a:ext uri="{FF2B5EF4-FFF2-40B4-BE49-F238E27FC236}">
                <a16:creationId xmlns:a16="http://schemas.microsoft.com/office/drawing/2014/main" id="{44893616-13EB-CF0B-732C-A9F5DDD6DB2C}"/>
              </a:ext>
            </a:extLst>
          </p:cNvPr>
          <p:cNvSpPr/>
          <p:nvPr/>
        </p:nvSpPr>
        <p:spPr>
          <a:xfrm rot="18873069">
            <a:off x="11287656" y="4282698"/>
            <a:ext cx="1940707" cy="2300158"/>
          </a:xfrm>
          <a:prstGeom prst="roundRect">
            <a:avLst>
              <a:gd name="adj" fmla="val 8911"/>
            </a:avLst>
          </a:prstGeom>
          <a:solidFill>
            <a:srgbClr val="F0F7FA">
              <a:alpha val="94902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01" name="Abgerundetes Rechteck 3">
            <a:extLst>
              <a:ext uri="{FF2B5EF4-FFF2-40B4-BE49-F238E27FC236}">
                <a16:creationId xmlns:a16="http://schemas.microsoft.com/office/drawing/2014/main" id="{FEEBF2D5-28F8-F393-CD4F-CC42C38E09CF}"/>
              </a:ext>
            </a:extLst>
          </p:cNvPr>
          <p:cNvSpPr/>
          <p:nvPr/>
        </p:nvSpPr>
        <p:spPr>
          <a:xfrm rot="18873069">
            <a:off x="9684207" y="5807992"/>
            <a:ext cx="4434904" cy="2090766"/>
          </a:xfrm>
          <a:prstGeom prst="roundRect">
            <a:avLst>
              <a:gd name="adj" fmla="val 8911"/>
            </a:avLst>
          </a:prstGeom>
          <a:solidFill>
            <a:srgbClr val="014570">
              <a:alpha val="50196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02" name="Abgerundetes Rechteck 4">
            <a:extLst>
              <a:ext uri="{FF2B5EF4-FFF2-40B4-BE49-F238E27FC236}">
                <a16:creationId xmlns:a16="http://schemas.microsoft.com/office/drawing/2014/main" id="{56F36F72-9784-E0B2-7E13-42C84CE9AEBF}"/>
              </a:ext>
            </a:extLst>
          </p:cNvPr>
          <p:cNvSpPr/>
          <p:nvPr/>
        </p:nvSpPr>
        <p:spPr>
          <a:xfrm rot="18961199">
            <a:off x="8739875" y="6753427"/>
            <a:ext cx="3970899" cy="3786415"/>
          </a:xfrm>
          <a:prstGeom prst="roundRect">
            <a:avLst>
              <a:gd name="adj" fmla="val 8911"/>
            </a:avLst>
          </a:prstGeom>
          <a:noFill/>
          <a:ln w="28575">
            <a:solidFill>
              <a:srgbClr val="00B05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903" name="Picture 902" descr="image.tif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67160" y="348661"/>
            <a:ext cx="1917789" cy="478786"/>
          </a:xfrm>
          <a:prstGeom prst="rect">
            <a:avLst/>
          </a:prstGeom>
        </p:spPr>
      </p:pic>
      <p:sp>
        <p:nvSpPr>
          <p:cNvPr id="906" name="Rounded Rectangle 905"/>
          <p:cNvSpPr/>
          <p:nvPr/>
        </p:nvSpPr>
        <p:spPr>
          <a:xfrm>
            <a:off x="548640" y="3886200"/>
            <a:ext cx="8778240" cy="1234440"/>
          </a:xfrm>
          <a:prstGeom prst="roundRect">
            <a:avLst>
              <a:gd name="adj" fmla="val 9000"/>
            </a:avLst>
          </a:prstGeom>
          <a:solidFill>
            <a:srgbClr val="EAF4F9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907" name="Rounded Rectangle 906"/>
          <p:cNvSpPr/>
          <p:nvPr/>
        </p:nvSpPr>
        <p:spPr>
          <a:xfrm>
            <a:off x="731520" y="4041648"/>
            <a:ext cx="2606040" cy="914400"/>
          </a:xfrm>
          <a:prstGeom prst="roundRect">
            <a:avLst>
              <a:gd name="adj" fmla="val 9300"/>
            </a:avLst>
          </a:prstGeom>
          <a:solidFill>
            <a:srgbClr val="FFFFFF"/>
          </a:solidFill>
          <a:ln w="38100">
            <a:solidFill>
              <a:srgbClr val="81BDD3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908" name="Oval 907"/>
          <p:cNvSpPr/>
          <p:nvPr/>
        </p:nvSpPr>
        <p:spPr>
          <a:xfrm>
            <a:off x="896112" y="4251960"/>
            <a:ext cx="484632" cy="484632"/>
          </a:xfrm>
          <a:prstGeom prst="ellipse">
            <a:avLst/>
          </a:prstGeom>
          <a:solidFill>
            <a:srgbClr val="81BDD3"/>
          </a:solidFill>
          <a:ln>
            <a:noFill/>
          </a:ln>
        </p:spPr>
        <p:txBody>
          <a:bodyPr lIns="0" tIns="0" rIns="0" bIns="0" rtlCol="0" anchor="ctr"/>
          <a:lstStyle/>
          <a:p>
            <a:pPr algn="ctr"/>
            <a:r>
              <a:rPr sz="1600" b="1">
                <a:solidFill>
                  <a:srgbClr val="2F4A58"/>
                </a:solidFill>
                <a:latin typeface="Calibri"/>
              </a:rPr>
              <a:t>1</a:t>
            </a:r>
          </a:p>
        </p:txBody>
      </p:sp>
      <p:sp>
        <p:nvSpPr>
          <p:cNvPr id="909" name="TextBox 908"/>
          <p:cNvSpPr txBox="1"/>
          <p:nvPr/>
        </p:nvSpPr>
        <p:spPr>
          <a:xfrm>
            <a:off x="1508760" y="4160520"/>
            <a:ext cx="1737360" cy="6858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500" b="1" i="0">
                <a:solidFill>
                  <a:srgbClr val="495663"/>
                </a:solidFill>
                <a:latin typeface="Calibri"/>
              </a:rPr>
              <a:t>Unsere Handlungskette &amp; Maßnahmen</a:t>
            </a:r>
          </a:p>
        </p:txBody>
      </p:sp>
      <p:cxnSp>
        <p:nvCxnSpPr>
          <p:cNvPr id="910" name="Connector 909"/>
          <p:cNvCxnSpPr/>
          <p:nvPr/>
        </p:nvCxnSpPr>
        <p:spPr>
          <a:xfrm>
            <a:off x="3383280" y="4498848"/>
            <a:ext cx="228600" cy="0"/>
          </a:xfrm>
          <a:prstGeom prst="line">
            <a:avLst/>
          </a:prstGeom>
          <a:ln w="25400">
            <a:solidFill>
              <a:srgbClr val="81BDD3"/>
            </a:solidFill>
            <a:tailEnd type="triangle"/>
          </a:ln>
        </p:spPr>
      </p:cxnSp>
      <p:sp>
        <p:nvSpPr>
          <p:cNvPr id="911" name="Rounded Rectangle 910"/>
          <p:cNvSpPr/>
          <p:nvPr/>
        </p:nvSpPr>
        <p:spPr>
          <a:xfrm>
            <a:off x="3611880" y="4041648"/>
            <a:ext cx="2606040" cy="914400"/>
          </a:xfrm>
          <a:prstGeom prst="roundRect">
            <a:avLst>
              <a:gd name="adj" fmla="val 9300"/>
            </a:avLst>
          </a:prstGeom>
          <a:solidFill>
            <a:srgbClr val="FFFFFF"/>
          </a:solidFill>
          <a:ln w="12700">
            <a:solidFill>
              <a:srgbClr val="DDE8EE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912" name="Oval 911"/>
          <p:cNvSpPr/>
          <p:nvPr/>
        </p:nvSpPr>
        <p:spPr>
          <a:xfrm>
            <a:off x="3776472" y="4251960"/>
            <a:ext cx="484632" cy="484632"/>
          </a:xfrm>
          <a:prstGeom prst="ellipse">
            <a:avLst/>
          </a:prstGeom>
          <a:solidFill>
            <a:srgbClr val="81BDD3"/>
          </a:solidFill>
          <a:ln>
            <a:noFill/>
          </a:ln>
        </p:spPr>
        <p:txBody>
          <a:bodyPr lIns="0" tIns="0" rIns="0" bIns="0" rtlCol="0" anchor="ctr"/>
          <a:lstStyle/>
          <a:p>
            <a:pPr algn="ctr"/>
            <a:r>
              <a:rPr sz="1600" b="1">
                <a:solidFill>
                  <a:srgbClr val="2F4A58"/>
                </a:solidFill>
                <a:latin typeface="Calibri"/>
              </a:rPr>
              <a:t>2</a:t>
            </a:r>
          </a:p>
        </p:txBody>
      </p:sp>
      <p:sp>
        <p:nvSpPr>
          <p:cNvPr id="913" name="TextBox 912"/>
          <p:cNvSpPr txBox="1"/>
          <p:nvPr/>
        </p:nvSpPr>
        <p:spPr>
          <a:xfrm>
            <a:off x="4389120" y="4160520"/>
            <a:ext cx="1737360" cy="6858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500" b="1" i="0">
                <a:solidFill>
                  <a:srgbClr val="495663"/>
                </a:solidFill>
                <a:latin typeface="Calibri"/>
              </a:rPr>
              <a:t>Bei Mobbingverdacht</a:t>
            </a:r>
          </a:p>
        </p:txBody>
      </p:sp>
      <p:cxnSp>
        <p:nvCxnSpPr>
          <p:cNvPr id="914" name="Connector 913"/>
          <p:cNvCxnSpPr/>
          <p:nvPr/>
        </p:nvCxnSpPr>
        <p:spPr>
          <a:xfrm>
            <a:off x="6263640" y="4498848"/>
            <a:ext cx="228600" cy="0"/>
          </a:xfrm>
          <a:prstGeom prst="line">
            <a:avLst/>
          </a:prstGeom>
          <a:ln w="25400">
            <a:solidFill>
              <a:srgbClr val="81BDD3"/>
            </a:solidFill>
            <a:tailEnd type="triangle"/>
          </a:ln>
        </p:spPr>
      </p:cxnSp>
      <p:sp>
        <p:nvSpPr>
          <p:cNvPr id="915" name="Rounded Rectangle 914"/>
          <p:cNvSpPr/>
          <p:nvPr/>
        </p:nvSpPr>
        <p:spPr>
          <a:xfrm>
            <a:off x="6492240" y="4041648"/>
            <a:ext cx="2606040" cy="914400"/>
          </a:xfrm>
          <a:prstGeom prst="roundRect">
            <a:avLst>
              <a:gd name="adj" fmla="val 9300"/>
            </a:avLst>
          </a:prstGeom>
          <a:solidFill>
            <a:srgbClr val="FFFFFF"/>
          </a:solidFill>
          <a:ln w="12700">
            <a:solidFill>
              <a:srgbClr val="DDE8EE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916" name="Oval 915"/>
          <p:cNvSpPr/>
          <p:nvPr/>
        </p:nvSpPr>
        <p:spPr>
          <a:xfrm>
            <a:off x="6656831" y="4251960"/>
            <a:ext cx="484632" cy="484632"/>
          </a:xfrm>
          <a:prstGeom prst="ellipse">
            <a:avLst/>
          </a:prstGeom>
          <a:solidFill>
            <a:srgbClr val="81BDD3"/>
          </a:solidFill>
          <a:ln>
            <a:noFill/>
          </a:ln>
        </p:spPr>
        <p:txBody>
          <a:bodyPr lIns="0" tIns="0" rIns="0" bIns="0" rtlCol="0" anchor="ctr"/>
          <a:lstStyle/>
          <a:p>
            <a:pPr algn="ctr"/>
            <a:r>
              <a:rPr sz="1600" b="1">
                <a:solidFill>
                  <a:srgbClr val="2F4A58"/>
                </a:solidFill>
                <a:latin typeface="Calibri"/>
              </a:rPr>
              <a:t>3</a:t>
            </a:r>
          </a:p>
        </p:txBody>
      </p:sp>
      <p:sp>
        <p:nvSpPr>
          <p:cNvPr id="917" name="TextBox 916"/>
          <p:cNvSpPr txBox="1"/>
          <p:nvPr/>
        </p:nvSpPr>
        <p:spPr>
          <a:xfrm>
            <a:off x="7269479" y="4160520"/>
            <a:ext cx="1737360" cy="6858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500" b="1" i="0">
                <a:solidFill>
                  <a:srgbClr val="495663"/>
                </a:solidFill>
                <a:latin typeface="Calibri"/>
              </a:rPr>
              <a:t>Unsere Vorhaben: Wer &amp; Wann?</a:t>
            </a:r>
          </a:p>
        </p:txBody>
      </p:sp>
      <p:sp>
        <p:nvSpPr>
          <p:cNvPr id="2" name="Textfeld 20">
            <a:extLst>
              <a:ext uri="{FF2B5EF4-FFF2-40B4-BE49-F238E27FC236}">
                <a16:creationId xmlns:a16="http://schemas.microsoft.com/office/drawing/2014/main" id="{4EDD67D5-1389-BA21-E64A-5F051D8CD4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9653" y="1540379"/>
            <a:ext cx="10832376" cy="22775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altLang="de-DE" sz="4400" b="1" i="0" u="none" strike="noStrike" kern="1200" cap="none" spc="0" normalizeH="0" baseline="0" noProof="0" dirty="0">
                <a:ln>
                  <a:noFill/>
                </a:ln>
                <a:solidFill>
                  <a:srgbClr val="495663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Abschlussplädoyer</a:t>
            </a:r>
          </a:p>
          <a:p>
            <a:pPr defTabSz="914400">
              <a:defRPr/>
            </a:pPr>
            <a:r>
              <a:rPr kumimoji="0" lang="de-DE" altLang="de-DE" sz="4400" i="0" u="none" strike="noStrike" kern="1200" cap="none" spc="0" normalizeH="0" baseline="0" noProof="0" dirty="0">
                <a:ln>
                  <a:noFill/>
                </a:ln>
                <a:solidFill>
                  <a:srgbClr val="81BDD3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Arbeitsgruppe</a:t>
            </a:r>
            <a:r>
              <a:rPr kumimoji="0" lang="de-DE" altLang="de-DE" sz="4400" b="1" i="0" u="none" strike="noStrike" kern="1200" cap="none" spc="0" normalizeH="0" baseline="0" noProof="0" dirty="0">
                <a:ln>
                  <a:noFill/>
                </a:ln>
                <a:solidFill>
                  <a:srgbClr val="81BDD3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 „Pädagogische Maßnahmen und schulische Handlungsketten “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altLang="de-DE" sz="1000" b="0" i="0" u="none" strike="noStrike" kern="1200" cap="none" spc="0" normalizeH="0" baseline="0" noProof="0" dirty="0">
              <a:ln>
                <a:noFill/>
              </a:ln>
              <a:solidFill>
                <a:srgbClr val="81BDD3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bgerundetes Rechteck 4">
            <a:extLst>
              <a:ext uri="{FF2B5EF4-FFF2-40B4-BE49-F238E27FC236}">
                <a16:creationId xmlns:a16="http://schemas.microsoft.com/office/drawing/2014/main" id="{607CA121-CFAA-3AE2-6202-CCB64A2601F3}"/>
              </a:ext>
            </a:extLst>
          </p:cNvPr>
          <p:cNvSpPr/>
          <p:nvPr/>
        </p:nvSpPr>
        <p:spPr>
          <a:xfrm rot="18961199">
            <a:off x="8739875" y="6753427"/>
            <a:ext cx="3970899" cy="3786415"/>
          </a:xfrm>
          <a:prstGeom prst="roundRect">
            <a:avLst>
              <a:gd name="adj" fmla="val 8911"/>
            </a:avLst>
          </a:prstGeom>
          <a:noFill/>
          <a:ln w="28575">
            <a:solidFill>
              <a:srgbClr val="00B05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" name="Abgerundetes Rechteck 3">
            <a:extLst>
              <a:ext uri="{FF2B5EF4-FFF2-40B4-BE49-F238E27FC236}">
                <a16:creationId xmlns:a16="http://schemas.microsoft.com/office/drawing/2014/main" id="{9A97E455-F5C9-C89D-1FED-1C02DD38B381}"/>
              </a:ext>
            </a:extLst>
          </p:cNvPr>
          <p:cNvSpPr/>
          <p:nvPr/>
        </p:nvSpPr>
        <p:spPr>
          <a:xfrm rot="18873069">
            <a:off x="9684207" y="5807992"/>
            <a:ext cx="4434904" cy="2090766"/>
          </a:xfrm>
          <a:prstGeom prst="roundRect">
            <a:avLst>
              <a:gd name="adj" fmla="val 8911"/>
            </a:avLst>
          </a:prstGeom>
          <a:solidFill>
            <a:srgbClr val="014570">
              <a:alpha val="50196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" name="Abgerundetes Rechteck 2">
            <a:extLst>
              <a:ext uri="{FF2B5EF4-FFF2-40B4-BE49-F238E27FC236}">
                <a16:creationId xmlns:a16="http://schemas.microsoft.com/office/drawing/2014/main" id="{B39D155B-68ED-885B-0F6C-2E144B56CB31}"/>
              </a:ext>
            </a:extLst>
          </p:cNvPr>
          <p:cNvSpPr/>
          <p:nvPr/>
        </p:nvSpPr>
        <p:spPr>
          <a:xfrm rot="18873069">
            <a:off x="11287656" y="4282698"/>
            <a:ext cx="1940707" cy="2300158"/>
          </a:xfrm>
          <a:prstGeom prst="roundRect">
            <a:avLst>
              <a:gd name="adj" fmla="val 8911"/>
            </a:avLst>
          </a:prstGeom>
          <a:solidFill>
            <a:srgbClr val="F0F7FA">
              <a:alpha val="94902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7" name="Grafik 9">
            <a:extLst>
              <a:ext uri="{FF2B5EF4-FFF2-40B4-BE49-F238E27FC236}">
                <a16:creationId xmlns:a16="http://schemas.microsoft.com/office/drawing/2014/main" id="{E0B14BFC-684E-9362-E821-18949D8EA9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67160" y="348661"/>
            <a:ext cx="1917789" cy="4787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5" name="Gerade Verbindung 14">
            <a:extLst>
              <a:ext uri="{FF2B5EF4-FFF2-40B4-BE49-F238E27FC236}">
                <a16:creationId xmlns:a16="http://schemas.microsoft.com/office/drawing/2014/main" id="{0832B4B7-D281-E07A-52A7-A09E4B37DB28}"/>
              </a:ext>
            </a:extLst>
          </p:cNvPr>
          <p:cNvCxnSpPr>
            <a:cxnSpLocks/>
          </p:cNvCxnSpPr>
          <p:nvPr/>
        </p:nvCxnSpPr>
        <p:spPr>
          <a:xfrm>
            <a:off x="566056" y="6344268"/>
            <a:ext cx="8034247" cy="0"/>
          </a:xfrm>
          <a:prstGeom prst="line">
            <a:avLst/>
          </a:prstGeom>
          <a:ln w="9525">
            <a:solidFill>
              <a:srgbClr val="7795AC">
                <a:alpha val="50196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feld 11">
            <a:extLst>
              <a:ext uri="{FF2B5EF4-FFF2-40B4-BE49-F238E27FC236}">
                <a16:creationId xmlns:a16="http://schemas.microsoft.com/office/drawing/2014/main" id="{C4364CFA-3DBA-4409-0B14-1D75FD5D00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9243" y="348661"/>
            <a:ext cx="8968991" cy="11387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de-DE" altLang="de-DE" sz="3600" b="1" dirty="0">
                <a:solidFill>
                  <a:srgbClr val="495663"/>
                </a:solidFill>
              </a:rPr>
              <a:t>Handlungskette</a:t>
            </a:r>
          </a:p>
          <a:p>
            <a:pPr eaLnBrk="1" hangingPunct="1"/>
            <a:r>
              <a:rPr lang="de-DE" altLang="de-DE" sz="3200" dirty="0">
                <a:solidFill>
                  <a:srgbClr val="81BDD3"/>
                </a:solidFill>
              </a:rPr>
              <a:t>Für Gewaltvorfälle in der Schule</a:t>
            </a:r>
          </a:p>
        </p:txBody>
      </p:sp>
      <p:sp>
        <p:nvSpPr>
          <p:cNvPr id="500" name="Band 1">
            <a:extLst>
              <a:ext uri="{FF2B5EF4-FFF2-40B4-BE49-F238E27FC236}">
                <a16:creationId xmlns:a16="http://schemas.microsoft.com/office/drawing/2014/main" id="{EEA4F9A9-72C6-8E62-166B-214DB0D85F08}"/>
              </a:ext>
            </a:extLst>
          </p:cNvPr>
          <p:cNvSpPr/>
          <p:nvPr/>
        </p:nvSpPr>
        <p:spPr>
          <a:xfrm>
            <a:off x="566056" y="1587500"/>
            <a:ext cx="11130643" cy="1397000"/>
          </a:xfrm>
          <a:prstGeom prst="roundRect">
            <a:avLst>
              <a:gd name="adj" fmla="val 9000"/>
            </a:avLst>
          </a:prstGeom>
          <a:solidFill>
            <a:srgbClr val="EDEFF1"/>
          </a:solidFill>
          <a:ln>
            <a:noFill/>
          </a:ln>
        </p:spPr>
        <p:txBody>
          <a:bodyPr/>
          <a:lstStyle/>
          <a:p>
            <a:endParaRPr lang="de-DE"/>
          </a:p>
        </p:txBody>
      </p:sp>
      <p:sp>
        <p:nvSpPr>
          <p:cNvPr id="501" name="Nummer 1">
            <a:extLst>
              <a:ext uri="{FF2B5EF4-FFF2-40B4-BE49-F238E27FC236}">
                <a16:creationId xmlns:a16="http://schemas.microsoft.com/office/drawing/2014/main" id="{37B4EC46-D29D-F32E-5CB0-F910352BD9D5}"/>
              </a:ext>
            </a:extLst>
          </p:cNvPr>
          <p:cNvSpPr/>
          <p:nvPr/>
        </p:nvSpPr>
        <p:spPr>
          <a:xfrm>
            <a:off x="1093834" y="1761816"/>
            <a:ext cx="482600" cy="482600"/>
          </a:xfrm>
          <a:prstGeom prst="ellipse">
            <a:avLst/>
          </a:prstGeom>
          <a:solidFill>
            <a:srgbClr val="5C6770"/>
          </a:solidFill>
          <a:ln>
            <a:noFill/>
          </a:ln>
        </p:spPr>
        <p:txBody>
          <a:bodyPr wrap="none" lIns="0" tIns="0" rIns="0" bIns="0" anchor="ctr"/>
          <a:lstStyle/>
          <a:p>
            <a:pPr algn="ctr">
              <a:buNone/>
            </a:pPr>
            <a:r>
              <a:rPr lang="de-DE" sz="1600" b="1" dirty="0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502" name="Text 502">
            <a:extLst>
              <a:ext uri="{FF2B5EF4-FFF2-40B4-BE49-F238E27FC236}">
                <a16:creationId xmlns:a16="http://schemas.microsoft.com/office/drawing/2014/main" id="{E8AC54B2-E6A9-62CA-BB39-BAB572F369AD}"/>
              </a:ext>
            </a:extLst>
          </p:cNvPr>
          <p:cNvSpPr txBox="1"/>
          <p:nvPr/>
        </p:nvSpPr>
        <p:spPr>
          <a:xfrm>
            <a:off x="771980" y="2372912"/>
            <a:ext cx="1574800" cy="3302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>
              <a:lnSpc>
                <a:spcPct val="105000"/>
              </a:lnSpc>
              <a:buNone/>
            </a:pPr>
            <a:r>
              <a:rPr lang="de-DE" sz="1500" b="1" dirty="0">
                <a:solidFill>
                  <a:srgbClr val="495663"/>
                </a:solidFill>
              </a:rPr>
              <a:t>Sofort handeln</a:t>
            </a:r>
          </a:p>
        </p:txBody>
      </p:sp>
      <p:cxnSp>
        <p:nvCxnSpPr>
          <p:cNvPr id="503" name="Pfeil 503">
            <a:extLst>
              <a:ext uri="{FF2B5EF4-FFF2-40B4-BE49-F238E27FC236}">
                <a16:creationId xmlns:a16="http://schemas.microsoft.com/office/drawing/2014/main" id="{DEE08F9B-1F53-6995-BA12-3997CBB170EA}"/>
              </a:ext>
            </a:extLst>
          </p:cNvPr>
          <p:cNvCxnSpPr/>
          <p:nvPr/>
        </p:nvCxnSpPr>
        <p:spPr>
          <a:xfrm>
            <a:off x="2159000" y="1790700"/>
            <a:ext cx="0" cy="990600"/>
          </a:xfrm>
          <a:prstGeom prst="line">
            <a:avLst/>
          </a:prstGeom>
          <a:ln w="12700" cap="rnd">
            <a:solidFill>
              <a:srgbClr val="C6DAD9"/>
            </a:solidFill>
          </a:ln>
        </p:spPr>
      </p:cxnSp>
      <p:sp>
        <p:nvSpPr>
          <p:cNvPr id="504" name="Karte 1.1">
            <a:extLst>
              <a:ext uri="{FF2B5EF4-FFF2-40B4-BE49-F238E27FC236}">
                <a16:creationId xmlns:a16="http://schemas.microsoft.com/office/drawing/2014/main" id="{0C56155B-1706-3DB4-68A8-28226E74AA2C}"/>
              </a:ext>
            </a:extLst>
          </p:cNvPr>
          <p:cNvSpPr/>
          <p:nvPr/>
        </p:nvSpPr>
        <p:spPr>
          <a:xfrm>
            <a:off x="2311400" y="1739900"/>
            <a:ext cx="2768600" cy="1092200"/>
          </a:xfrm>
          <a:prstGeom prst="roundRect">
            <a:avLst>
              <a:gd name="adj" fmla="val 9300"/>
            </a:avLst>
          </a:prstGeom>
          <a:solidFill>
            <a:srgbClr val="FFFFFF"/>
          </a:solidFill>
          <a:ln w="12700">
            <a:solidFill>
              <a:srgbClr val="DCE6E5"/>
            </a:solidFill>
          </a:ln>
        </p:spPr>
        <p:txBody>
          <a:bodyPr/>
          <a:lstStyle/>
          <a:p>
            <a:endParaRPr lang="de-DE"/>
          </a:p>
        </p:txBody>
      </p:sp>
      <p:sp>
        <p:nvSpPr>
          <p:cNvPr id="505" name="Icon-Kreis">
            <a:extLst>
              <a:ext uri="{FF2B5EF4-FFF2-40B4-BE49-F238E27FC236}">
                <a16:creationId xmlns:a16="http://schemas.microsoft.com/office/drawing/2014/main" id="{FAAEB5A5-4740-F98F-0A46-C78DE67775E3}"/>
              </a:ext>
            </a:extLst>
          </p:cNvPr>
          <p:cNvSpPr/>
          <p:nvPr/>
        </p:nvSpPr>
        <p:spPr>
          <a:xfrm>
            <a:off x="2438400" y="2019300"/>
            <a:ext cx="533400" cy="533400"/>
          </a:xfrm>
          <a:prstGeom prst="ellipse">
            <a:avLst/>
          </a:prstGeom>
          <a:solidFill>
            <a:srgbClr val="F1F6F5"/>
          </a:solidFill>
          <a:ln>
            <a:noFill/>
          </a:ln>
        </p:spPr>
        <p:txBody>
          <a:bodyPr/>
          <a:lstStyle/>
          <a:p>
            <a:endParaRPr lang="de-DE"/>
          </a:p>
        </p:txBody>
      </p:sp>
      <p:sp>
        <p:nvSpPr>
          <p:cNvPr id="506" name="Text 506">
            <a:extLst>
              <a:ext uri="{FF2B5EF4-FFF2-40B4-BE49-F238E27FC236}">
                <a16:creationId xmlns:a16="http://schemas.microsoft.com/office/drawing/2014/main" id="{01374927-C8A1-28AF-83C7-478BE48BDD2A}"/>
              </a:ext>
            </a:extLst>
          </p:cNvPr>
          <p:cNvSpPr txBox="1"/>
          <p:nvPr/>
        </p:nvSpPr>
        <p:spPr>
          <a:xfrm>
            <a:off x="3048000" y="2032000"/>
            <a:ext cx="1930400" cy="5080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>
              <a:lnSpc>
                <a:spcPct val="105000"/>
              </a:lnSpc>
              <a:buNone/>
            </a:pPr>
            <a:r>
              <a:rPr lang="de-DE" sz="1300" dirty="0">
                <a:solidFill>
                  <a:srgbClr val="3F4E54"/>
                </a:solidFill>
              </a:rPr>
              <a:t>Beobachtung /</a:t>
            </a:r>
            <a:br>
              <a:rPr lang="de-DE" dirty="0"/>
            </a:br>
            <a:r>
              <a:rPr lang="de-DE" sz="1300" dirty="0">
                <a:solidFill>
                  <a:srgbClr val="3F4E54"/>
                </a:solidFill>
              </a:rPr>
              <a:t>Benachrichtigung</a:t>
            </a:r>
          </a:p>
        </p:txBody>
      </p:sp>
      <p:cxnSp>
        <p:nvCxnSpPr>
          <p:cNvPr id="507" name="Pfeil 507">
            <a:extLst>
              <a:ext uri="{FF2B5EF4-FFF2-40B4-BE49-F238E27FC236}">
                <a16:creationId xmlns:a16="http://schemas.microsoft.com/office/drawing/2014/main" id="{8DFF58A0-9094-A2F9-8DCA-771D7D05063B}"/>
              </a:ext>
            </a:extLst>
          </p:cNvPr>
          <p:cNvCxnSpPr/>
          <p:nvPr/>
        </p:nvCxnSpPr>
        <p:spPr>
          <a:xfrm>
            <a:off x="5181600" y="2286000"/>
            <a:ext cx="228600" cy="0"/>
          </a:xfrm>
          <a:prstGeom prst="line">
            <a:avLst/>
          </a:prstGeom>
          <a:ln w="22225" cap="rnd">
            <a:solidFill>
              <a:srgbClr val="5C6770"/>
            </a:solidFill>
            <a:tailEnd type="triangle" w="med" len="med"/>
          </a:ln>
        </p:spPr>
      </p:cxnSp>
      <p:sp>
        <p:nvSpPr>
          <p:cNvPr id="508" name="Karte 1.2">
            <a:extLst>
              <a:ext uri="{FF2B5EF4-FFF2-40B4-BE49-F238E27FC236}">
                <a16:creationId xmlns:a16="http://schemas.microsoft.com/office/drawing/2014/main" id="{F7981C7A-BCD0-DDE7-E0D3-F851FA6FDE37}"/>
              </a:ext>
            </a:extLst>
          </p:cNvPr>
          <p:cNvSpPr/>
          <p:nvPr/>
        </p:nvSpPr>
        <p:spPr>
          <a:xfrm>
            <a:off x="5511800" y="1739900"/>
            <a:ext cx="2768600" cy="1092200"/>
          </a:xfrm>
          <a:prstGeom prst="roundRect">
            <a:avLst>
              <a:gd name="adj" fmla="val 9300"/>
            </a:avLst>
          </a:prstGeom>
          <a:solidFill>
            <a:srgbClr val="FFFFFF"/>
          </a:solidFill>
          <a:ln w="12700">
            <a:solidFill>
              <a:srgbClr val="DCE6E5"/>
            </a:solidFill>
          </a:ln>
        </p:spPr>
        <p:txBody>
          <a:bodyPr/>
          <a:lstStyle/>
          <a:p>
            <a:endParaRPr lang="de-DE"/>
          </a:p>
        </p:txBody>
      </p:sp>
      <p:sp>
        <p:nvSpPr>
          <p:cNvPr id="509" name="Icon-Kreis">
            <a:extLst>
              <a:ext uri="{FF2B5EF4-FFF2-40B4-BE49-F238E27FC236}">
                <a16:creationId xmlns:a16="http://schemas.microsoft.com/office/drawing/2014/main" id="{0FCE283F-7022-330F-5D8C-0D857FA4417F}"/>
              </a:ext>
            </a:extLst>
          </p:cNvPr>
          <p:cNvSpPr/>
          <p:nvPr/>
        </p:nvSpPr>
        <p:spPr>
          <a:xfrm>
            <a:off x="5638800" y="2019300"/>
            <a:ext cx="533400" cy="533400"/>
          </a:xfrm>
          <a:prstGeom prst="ellipse">
            <a:avLst/>
          </a:prstGeom>
          <a:solidFill>
            <a:srgbClr val="F1F6F5"/>
          </a:solidFill>
          <a:ln>
            <a:noFill/>
          </a:ln>
        </p:spPr>
        <p:txBody>
          <a:bodyPr/>
          <a:lstStyle/>
          <a:p>
            <a:endParaRPr lang="de-DE"/>
          </a:p>
        </p:txBody>
      </p:sp>
      <p:sp>
        <p:nvSpPr>
          <p:cNvPr id="510" name="Text 510">
            <a:extLst>
              <a:ext uri="{FF2B5EF4-FFF2-40B4-BE49-F238E27FC236}">
                <a16:creationId xmlns:a16="http://schemas.microsoft.com/office/drawing/2014/main" id="{8121EED7-6D98-3585-3C51-BCAA6EF7C867}"/>
              </a:ext>
            </a:extLst>
          </p:cNvPr>
          <p:cNvSpPr txBox="1"/>
          <p:nvPr/>
        </p:nvSpPr>
        <p:spPr>
          <a:xfrm>
            <a:off x="6248400" y="2032000"/>
            <a:ext cx="1930400" cy="5080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>
              <a:lnSpc>
                <a:spcPct val="105000"/>
              </a:lnSpc>
              <a:buNone/>
            </a:pPr>
            <a:r>
              <a:rPr lang="de-DE" sz="1300" dirty="0">
                <a:solidFill>
                  <a:srgbClr val="3F4E54"/>
                </a:solidFill>
              </a:rPr>
              <a:t>Sofortmaßnahme</a:t>
            </a:r>
          </a:p>
        </p:txBody>
      </p:sp>
      <p:sp>
        <p:nvSpPr>
          <p:cNvPr id="511" name="Badge">
            <a:extLst>
              <a:ext uri="{FF2B5EF4-FFF2-40B4-BE49-F238E27FC236}">
                <a16:creationId xmlns:a16="http://schemas.microsoft.com/office/drawing/2014/main" id="{5FAE1D7A-DBE5-C723-D772-8751F57F2D45}"/>
              </a:ext>
            </a:extLst>
          </p:cNvPr>
          <p:cNvSpPr/>
          <p:nvPr/>
        </p:nvSpPr>
        <p:spPr>
          <a:xfrm>
            <a:off x="7696200" y="1803400"/>
            <a:ext cx="431800" cy="241300"/>
          </a:xfrm>
          <a:prstGeom prst="roundRect">
            <a:avLst>
              <a:gd name="adj" fmla="val 50000"/>
            </a:avLst>
          </a:prstGeom>
          <a:solidFill>
            <a:srgbClr val="EBF1EF"/>
          </a:solidFill>
          <a:ln>
            <a:noFill/>
          </a:ln>
        </p:spPr>
        <p:txBody>
          <a:bodyPr wrap="none" lIns="0" tIns="0" rIns="0" bIns="0" anchor="ctr"/>
          <a:lstStyle/>
          <a:p>
            <a:pPr algn="ctr">
              <a:buNone/>
            </a:pPr>
            <a:r>
              <a:rPr lang="de-DE" sz="1100" b="1" dirty="0">
                <a:solidFill>
                  <a:srgbClr val="54665F"/>
                </a:solidFill>
              </a:rPr>
              <a:t>BL</a:t>
            </a:r>
          </a:p>
        </p:txBody>
      </p:sp>
      <p:cxnSp>
        <p:nvCxnSpPr>
          <p:cNvPr id="512" name="Pfeil 512">
            <a:extLst>
              <a:ext uri="{FF2B5EF4-FFF2-40B4-BE49-F238E27FC236}">
                <a16:creationId xmlns:a16="http://schemas.microsoft.com/office/drawing/2014/main" id="{A7687DC7-3669-7C0B-4472-5C73D919BCEF}"/>
              </a:ext>
            </a:extLst>
          </p:cNvPr>
          <p:cNvCxnSpPr/>
          <p:nvPr/>
        </p:nvCxnSpPr>
        <p:spPr>
          <a:xfrm>
            <a:off x="8382000" y="2286000"/>
            <a:ext cx="228600" cy="0"/>
          </a:xfrm>
          <a:prstGeom prst="line">
            <a:avLst/>
          </a:prstGeom>
          <a:ln w="22225" cap="rnd">
            <a:solidFill>
              <a:srgbClr val="5C6770"/>
            </a:solidFill>
            <a:tailEnd type="triangle" w="med" len="med"/>
          </a:ln>
        </p:spPr>
      </p:cxnSp>
      <p:sp>
        <p:nvSpPr>
          <p:cNvPr id="513" name="Karte 1.3">
            <a:extLst>
              <a:ext uri="{FF2B5EF4-FFF2-40B4-BE49-F238E27FC236}">
                <a16:creationId xmlns:a16="http://schemas.microsoft.com/office/drawing/2014/main" id="{5B7CA47B-C8C2-C328-0367-605EDE68882C}"/>
              </a:ext>
            </a:extLst>
          </p:cNvPr>
          <p:cNvSpPr/>
          <p:nvPr/>
        </p:nvSpPr>
        <p:spPr>
          <a:xfrm>
            <a:off x="8712200" y="1739900"/>
            <a:ext cx="2768600" cy="1092200"/>
          </a:xfrm>
          <a:prstGeom prst="roundRect">
            <a:avLst>
              <a:gd name="adj" fmla="val 9300"/>
            </a:avLst>
          </a:prstGeom>
          <a:solidFill>
            <a:srgbClr val="FFFFFF"/>
          </a:solidFill>
          <a:ln w="12700">
            <a:solidFill>
              <a:srgbClr val="DCE6E5"/>
            </a:solidFill>
          </a:ln>
        </p:spPr>
        <p:txBody>
          <a:bodyPr/>
          <a:lstStyle/>
          <a:p>
            <a:endParaRPr lang="de-DE"/>
          </a:p>
        </p:txBody>
      </p:sp>
      <p:sp>
        <p:nvSpPr>
          <p:cNvPr id="514" name="Icon-Kreis">
            <a:extLst>
              <a:ext uri="{FF2B5EF4-FFF2-40B4-BE49-F238E27FC236}">
                <a16:creationId xmlns:a16="http://schemas.microsoft.com/office/drawing/2014/main" id="{217D0D36-BE96-0E6C-D79F-251305F414E8}"/>
              </a:ext>
            </a:extLst>
          </p:cNvPr>
          <p:cNvSpPr/>
          <p:nvPr/>
        </p:nvSpPr>
        <p:spPr>
          <a:xfrm>
            <a:off x="8839200" y="2019300"/>
            <a:ext cx="533400" cy="533400"/>
          </a:xfrm>
          <a:prstGeom prst="ellipse">
            <a:avLst/>
          </a:prstGeom>
          <a:solidFill>
            <a:srgbClr val="F1F6F5"/>
          </a:solidFill>
          <a:ln>
            <a:noFill/>
          </a:ln>
        </p:spPr>
        <p:txBody>
          <a:bodyPr/>
          <a:lstStyle/>
          <a:p>
            <a:endParaRPr lang="de-DE"/>
          </a:p>
        </p:txBody>
      </p:sp>
      <p:sp>
        <p:nvSpPr>
          <p:cNvPr id="515" name="Text 515">
            <a:extLst>
              <a:ext uri="{FF2B5EF4-FFF2-40B4-BE49-F238E27FC236}">
                <a16:creationId xmlns:a16="http://schemas.microsoft.com/office/drawing/2014/main" id="{57C3F4DC-E4E1-C378-22E1-57483792B088}"/>
              </a:ext>
            </a:extLst>
          </p:cNvPr>
          <p:cNvSpPr txBox="1"/>
          <p:nvPr/>
        </p:nvSpPr>
        <p:spPr>
          <a:xfrm>
            <a:off x="9448800" y="2032000"/>
            <a:ext cx="1930400" cy="5080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>
              <a:lnSpc>
                <a:spcPct val="105000"/>
              </a:lnSpc>
              <a:buNone/>
            </a:pPr>
            <a:r>
              <a:rPr lang="de-DE" sz="1300" dirty="0">
                <a:solidFill>
                  <a:srgbClr val="3F4E54"/>
                </a:solidFill>
              </a:rPr>
              <a:t>Dokumentation I</a:t>
            </a:r>
          </a:p>
        </p:txBody>
      </p:sp>
      <p:sp>
        <p:nvSpPr>
          <p:cNvPr id="516" name="Badge">
            <a:extLst>
              <a:ext uri="{FF2B5EF4-FFF2-40B4-BE49-F238E27FC236}">
                <a16:creationId xmlns:a16="http://schemas.microsoft.com/office/drawing/2014/main" id="{4E2EF2CF-D900-4AC8-8B9C-30F53E083757}"/>
              </a:ext>
            </a:extLst>
          </p:cNvPr>
          <p:cNvSpPr/>
          <p:nvPr/>
        </p:nvSpPr>
        <p:spPr>
          <a:xfrm>
            <a:off x="10896600" y="1803400"/>
            <a:ext cx="431800" cy="241300"/>
          </a:xfrm>
          <a:prstGeom prst="roundRect">
            <a:avLst>
              <a:gd name="adj" fmla="val 50000"/>
            </a:avLst>
          </a:prstGeom>
          <a:solidFill>
            <a:srgbClr val="EBF1EF"/>
          </a:solidFill>
          <a:ln>
            <a:noFill/>
          </a:ln>
        </p:spPr>
        <p:txBody>
          <a:bodyPr wrap="none" lIns="0" tIns="0" rIns="0" bIns="0" anchor="ctr"/>
          <a:lstStyle/>
          <a:p>
            <a:pPr algn="ctr">
              <a:buNone/>
            </a:pPr>
            <a:r>
              <a:rPr lang="de-DE" sz="1100" b="1" dirty="0">
                <a:solidFill>
                  <a:srgbClr val="54665F"/>
                </a:solidFill>
              </a:rPr>
              <a:t>BL</a:t>
            </a:r>
          </a:p>
        </p:txBody>
      </p:sp>
      <p:cxnSp>
        <p:nvCxnSpPr>
          <p:cNvPr id="517" name="Pfeil 517">
            <a:extLst>
              <a:ext uri="{FF2B5EF4-FFF2-40B4-BE49-F238E27FC236}">
                <a16:creationId xmlns:a16="http://schemas.microsoft.com/office/drawing/2014/main" id="{D932695D-CEC0-F38F-90A2-2EF4919CCF64}"/>
              </a:ext>
            </a:extLst>
          </p:cNvPr>
          <p:cNvCxnSpPr/>
          <p:nvPr/>
        </p:nvCxnSpPr>
        <p:spPr>
          <a:xfrm>
            <a:off x="10096500" y="2832100"/>
            <a:ext cx="0" cy="241300"/>
          </a:xfrm>
          <a:prstGeom prst="line">
            <a:avLst/>
          </a:prstGeom>
          <a:ln w="22225" cap="rnd">
            <a:solidFill>
              <a:srgbClr val="5BA3BF"/>
            </a:solidFill>
          </a:ln>
        </p:spPr>
      </p:cxnSp>
      <p:cxnSp>
        <p:nvCxnSpPr>
          <p:cNvPr id="518" name="Pfeil 518">
            <a:extLst>
              <a:ext uri="{FF2B5EF4-FFF2-40B4-BE49-F238E27FC236}">
                <a16:creationId xmlns:a16="http://schemas.microsoft.com/office/drawing/2014/main" id="{831AC128-EA04-9389-D495-389812FF5FCA}"/>
              </a:ext>
            </a:extLst>
          </p:cNvPr>
          <p:cNvCxnSpPr/>
          <p:nvPr/>
        </p:nvCxnSpPr>
        <p:spPr>
          <a:xfrm flipH="1">
            <a:off x="3695700" y="3073400"/>
            <a:ext cx="6400800" cy="0"/>
          </a:xfrm>
          <a:prstGeom prst="line">
            <a:avLst/>
          </a:prstGeom>
          <a:ln w="22225" cap="rnd">
            <a:solidFill>
              <a:srgbClr val="5BA3BF"/>
            </a:solidFill>
          </a:ln>
        </p:spPr>
      </p:cxnSp>
      <p:sp>
        <p:nvSpPr>
          <p:cNvPr id="520" name="Band 2">
            <a:extLst>
              <a:ext uri="{FF2B5EF4-FFF2-40B4-BE49-F238E27FC236}">
                <a16:creationId xmlns:a16="http://schemas.microsoft.com/office/drawing/2014/main" id="{AB717744-1D5F-C09F-4ECE-4A69D24707D4}"/>
              </a:ext>
            </a:extLst>
          </p:cNvPr>
          <p:cNvSpPr/>
          <p:nvPr/>
        </p:nvSpPr>
        <p:spPr>
          <a:xfrm>
            <a:off x="566056" y="3162300"/>
            <a:ext cx="11130644" cy="1397000"/>
          </a:xfrm>
          <a:prstGeom prst="roundRect">
            <a:avLst>
              <a:gd name="adj" fmla="val 9000"/>
            </a:avLst>
          </a:prstGeom>
          <a:solidFill>
            <a:srgbClr val="EAF4F9"/>
          </a:solidFill>
          <a:ln>
            <a:noFill/>
          </a:ln>
        </p:spPr>
        <p:txBody>
          <a:bodyPr/>
          <a:lstStyle/>
          <a:p>
            <a:endParaRPr lang="de-DE"/>
          </a:p>
        </p:txBody>
      </p:sp>
      <p:sp>
        <p:nvSpPr>
          <p:cNvPr id="521" name="Nummer 2">
            <a:extLst>
              <a:ext uri="{FF2B5EF4-FFF2-40B4-BE49-F238E27FC236}">
                <a16:creationId xmlns:a16="http://schemas.microsoft.com/office/drawing/2014/main" id="{F1704F85-D878-2918-2BBD-17710E6E6C7F}"/>
              </a:ext>
            </a:extLst>
          </p:cNvPr>
          <p:cNvSpPr/>
          <p:nvPr/>
        </p:nvSpPr>
        <p:spPr>
          <a:xfrm>
            <a:off x="1092200" y="3341456"/>
            <a:ext cx="482600" cy="482600"/>
          </a:xfrm>
          <a:prstGeom prst="ellipse">
            <a:avLst/>
          </a:prstGeom>
          <a:solidFill>
            <a:srgbClr val="81BDD3"/>
          </a:solidFill>
          <a:ln>
            <a:noFill/>
          </a:ln>
        </p:spPr>
        <p:txBody>
          <a:bodyPr wrap="none" lIns="0" tIns="0" rIns="0" bIns="0" anchor="ctr"/>
          <a:lstStyle/>
          <a:p>
            <a:pPr algn="ctr">
              <a:buNone/>
            </a:pPr>
            <a:r>
              <a:rPr lang="de-DE" sz="1600" b="1" dirty="0">
                <a:solidFill>
                  <a:srgbClr val="2F4A58"/>
                </a:solidFill>
              </a:rPr>
              <a:t>2</a:t>
            </a:r>
          </a:p>
        </p:txBody>
      </p:sp>
      <p:sp>
        <p:nvSpPr>
          <p:cNvPr id="522" name="Text 522">
            <a:extLst>
              <a:ext uri="{FF2B5EF4-FFF2-40B4-BE49-F238E27FC236}">
                <a16:creationId xmlns:a16="http://schemas.microsoft.com/office/drawing/2014/main" id="{7E768FA2-C224-45B5-79C8-5391E9B7760A}"/>
              </a:ext>
            </a:extLst>
          </p:cNvPr>
          <p:cNvSpPr txBox="1"/>
          <p:nvPr/>
        </p:nvSpPr>
        <p:spPr>
          <a:xfrm>
            <a:off x="965200" y="3987800"/>
            <a:ext cx="1574800" cy="3302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>
              <a:lnSpc>
                <a:spcPct val="105000"/>
              </a:lnSpc>
              <a:buNone/>
            </a:pPr>
            <a:r>
              <a:rPr lang="de-DE" sz="1500" b="1" dirty="0">
                <a:solidFill>
                  <a:srgbClr val="495663"/>
                </a:solidFill>
              </a:rPr>
              <a:t>Aufklären</a:t>
            </a:r>
          </a:p>
        </p:txBody>
      </p:sp>
      <p:cxnSp>
        <p:nvCxnSpPr>
          <p:cNvPr id="523" name="Pfeil 523">
            <a:extLst>
              <a:ext uri="{FF2B5EF4-FFF2-40B4-BE49-F238E27FC236}">
                <a16:creationId xmlns:a16="http://schemas.microsoft.com/office/drawing/2014/main" id="{21686292-DF08-B0B0-011E-8B263AADED83}"/>
              </a:ext>
            </a:extLst>
          </p:cNvPr>
          <p:cNvCxnSpPr/>
          <p:nvPr/>
        </p:nvCxnSpPr>
        <p:spPr>
          <a:xfrm>
            <a:off x="2159000" y="3365500"/>
            <a:ext cx="0" cy="990600"/>
          </a:xfrm>
          <a:prstGeom prst="line">
            <a:avLst/>
          </a:prstGeom>
          <a:ln w="12700" cap="rnd">
            <a:solidFill>
              <a:srgbClr val="C6DAD9"/>
            </a:solidFill>
          </a:ln>
        </p:spPr>
      </p:cxnSp>
      <p:sp>
        <p:nvSpPr>
          <p:cNvPr id="524" name="Karte 2.1">
            <a:extLst>
              <a:ext uri="{FF2B5EF4-FFF2-40B4-BE49-F238E27FC236}">
                <a16:creationId xmlns:a16="http://schemas.microsoft.com/office/drawing/2014/main" id="{D489AA26-03FD-4960-9190-B237D056C434}"/>
              </a:ext>
            </a:extLst>
          </p:cNvPr>
          <p:cNvSpPr/>
          <p:nvPr/>
        </p:nvSpPr>
        <p:spPr>
          <a:xfrm>
            <a:off x="2311400" y="3314700"/>
            <a:ext cx="2768600" cy="1092200"/>
          </a:xfrm>
          <a:prstGeom prst="roundRect">
            <a:avLst>
              <a:gd name="adj" fmla="val 9300"/>
            </a:avLst>
          </a:prstGeom>
          <a:solidFill>
            <a:srgbClr val="FFFFFF"/>
          </a:solidFill>
          <a:ln w="12700">
            <a:solidFill>
              <a:srgbClr val="DCE6E5"/>
            </a:solidFill>
          </a:ln>
        </p:spPr>
        <p:txBody>
          <a:bodyPr/>
          <a:lstStyle/>
          <a:p>
            <a:endParaRPr lang="de-DE"/>
          </a:p>
        </p:txBody>
      </p:sp>
      <p:sp>
        <p:nvSpPr>
          <p:cNvPr id="525" name="Icon-Kreis">
            <a:extLst>
              <a:ext uri="{FF2B5EF4-FFF2-40B4-BE49-F238E27FC236}">
                <a16:creationId xmlns:a16="http://schemas.microsoft.com/office/drawing/2014/main" id="{3D16E165-BF49-EF07-B55B-389B1DE6F5D4}"/>
              </a:ext>
            </a:extLst>
          </p:cNvPr>
          <p:cNvSpPr/>
          <p:nvPr/>
        </p:nvSpPr>
        <p:spPr>
          <a:xfrm>
            <a:off x="2438400" y="3594100"/>
            <a:ext cx="533400" cy="533400"/>
          </a:xfrm>
          <a:prstGeom prst="ellipse">
            <a:avLst/>
          </a:prstGeom>
          <a:solidFill>
            <a:srgbClr val="F1F6F5"/>
          </a:solidFill>
          <a:ln>
            <a:noFill/>
          </a:ln>
        </p:spPr>
        <p:txBody>
          <a:bodyPr/>
          <a:lstStyle/>
          <a:p>
            <a:endParaRPr lang="de-DE"/>
          </a:p>
        </p:txBody>
      </p:sp>
      <p:sp>
        <p:nvSpPr>
          <p:cNvPr id="526" name="Text 526">
            <a:extLst>
              <a:ext uri="{FF2B5EF4-FFF2-40B4-BE49-F238E27FC236}">
                <a16:creationId xmlns:a16="http://schemas.microsoft.com/office/drawing/2014/main" id="{0A56FFA3-5DE6-A93A-BD37-FF471C7963AC}"/>
              </a:ext>
            </a:extLst>
          </p:cNvPr>
          <p:cNvSpPr txBox="1"/>
          <p:nvPr/>
        </p:nvSpPr>
        <p:spPr>
          <a:xfrm>
            <a:off x="3048000" y="3606800"/>
            <a:ext cx="1930400" cy="5080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>
              <a:lnSpc>
                <a:spcPct val="105000"/>
              </a:lnSpc>
              <a:buNone/>
            </a:pPr>
            <a:r>
              <a:rPr lang="de-DE" sz="1300" dirty="0">
                <a:solidFill>
                  <a:srgbClr val="3F4E54"/>
                </a:solidFill>
              </a:rPr>
              <a:t>Kommunikation</a:t>
            </a:r>
            <a:br>
              <a:rPr lang="de-DE" dirty="0"/>
            </a:br>
            <a:r>
              <a:rPr lang="de-DE" sz="1300" dirty="0">
                <a:solidFill>
                  <a:srgbClr val="3F4E54"/>
                </a:solidFill>
              </a:rPr>
              <a:t>Kollegen</a:t>
            </a:r>
          </a:p>
        </p:txBody>
      </p:sp>
      <p:sp>
        <p:nvSpPr>
          <p:cNvPr id="527" name="Badge">
            <a:extLst>
              <a:ext uri="{FF2B5EF4-FFF2-40B4-BE49-F238E27FC236}">
                <a16:creationId xmlns:a16="http://schemas.microsoft.com/office/drawing/2014/main" id="{F1EA5FB4-2E92-9690-BAA1-A18C54BBE078}"/>
              </a:ext>
            </a:extLst>
          </p:cNvPr>
          <p:cNvSpPr/>
          <p:nvPr/>
        </p:nvSpPr>
        <p:spPr>
          <a:xfrm>
            <a:off x="4495800" y="3378200"/>
            <a:ext cx="431800" cy="241300"/>
          </a:xfrm>
          <a:prstGeom prst="roundRect">
            <a:avLst>
              <a:gd name="adj" fmla="val 50000"/>
            </a:avLst>
          </a:prstGeom>
          <a:solidFill>
            <a:srgbClr val="EBF1EF"/>
          </a:solidFill>
          <a:ln>
            <a:noFill/>
          </a:ln>
        </p:spPr>
        <p:txBody>
          <a:bodyPr wrap="none" lIns="0" tIns="0" rIns="0" bIns="0" anchor="ctr"/>
          <a:lstStyle/>
          <a:p>
            <a:pPr algn="ctr">
              <a:buNone/>
            </a:pPr>
            <a:r>
              <a:rPr lang="de-DE" sz="1100" b="1" dirty="0">
                <a:solidFill>
                  <a:srgbClr val="54665F"/>
                </a:solidFill>
              </a:rPr>
              <a:t>BL</a:t>
            </a:r>
          </a:p>
        </p:txBody>
      </p:sp>
      <p:cxnSp>
        <p:nvCxnSpPr>
          <p:cNvPr id="528" name="Pfeil 528">
            <a:extLst>
              <a:ext uri="{FF2B5EF4-FFF2-40B4-BE49-F238E27FC236}">
                <a16:creationId xmlns:a16="http://schemas.microsoft.com/office/drawing/2014/main" id="{3E552F63-6681-A92A-5063-1A526BD28A5D}"/>
              </a:ext>
            </a:extLst>
          </p:cNvPr>
          <p:cNvCxnSpPr/>
          <p:nvPr/>
        </p:nvCxnSpPr>
        <p:spPr>
          <a:xfrm>
            <a:off x="5181600" y="3860800"/>
            <a:ext cx="228600" cy="0"/>
          </a:xfrm>
          <a:prstGeom prst="line">
            <a:avLst/>
          </a:prstGeom>
          <a:ln w="22225" cap="rnd">
            <a:solidFill>
              <a:srgbClr val="5BA3BF"/>
            </a:solidFill>
            <a:tailEnd type="triangle" w="med" len="med"/>
          </a:ln>
        </p:spPr>
      </p:cxnSp>
      <p:sp>
        <p:nvSpPr>
          <p:cNvPr id="529" name="Karte 2.2">
            <a:extLst>
              <a:ext uri="{FF2B5EF4-FFF2-40B4-BE49-F238E27FC236}">
                <a16:creationId xmlns:a16="http://schemas.microsoft.com/office/drawing/2014/main" id="{0192EF8F-8680-A019-0E3D-8BEF5018E9C3}"/>
              </a:ext>
            </a:extLst>
          </p:cNvPr>
          <p:cNvSpPr/>
          <p:nvPr/>
        </p:nvSpPr>
        <p:spPr>
          <a:xfrm>
            <a:off x="5511800" y="3314700"/>
            <a:ext cx="2768600" cy="1092200"/>
          </a:xfrm>
          <a:prstGeom prst="roundRect">
            <a:avLst>
              <a:gd name="adj" fmla="val 9300"/>
            </a:avLst>
          </a:prstGeom>
          <a:solidFill>
            <a:srgbClr val="FFFFFF"/>
          </a:solidFill>
          <a:ln w="12700">
            <a:solidFill>
              <a:srgbClr val="DCE6E5"/>
            </a:solidFill>
          </a:ln>
        </p:spPr>
        <p:txBody>
          <a:bodyPr/>
          <a:lstStyle/>
          <a:p>
            <a:endParaRPr lang="de-DE"/>
          </a:p>
        </p:txBody>
      </p:sp>
      <p:sp>
        <p:nvSpPr>
          <p:cNvPr id="530" name="Icon-Kreis">
            <a:extLst>
              <a:ext uri="{FF2B5EF4-FFF2-40B4-BE49-F238E27FC236}">
                <a16:creationId xmlns:a16="http://schemas.microsoft.com/office/drawing/2014/main" id="{6866D863-CF4A-EAFF-6A35-EEF25CA35DFB}"/>
              </a:ext>
            </a:extLst>
          </p:cNvPr>
          <p:cNvSpPr/>
          <p:nvPr/>
        </p:nvSpPr>
        <p:spPr>
          <a:xfrm>
            <a:off x="5638800" y="3594100"/>
            <a:ext cx="533400" cy="533400"/>
          </a:xfrm>
          <a:prstGeom prst="ellipse">
            <a:avLst/>
          </a:prstGeom>
          <a:solidFill>
            <a:srgbClr val="F1F6F5"/>
          </a:solidFill>
          <a:ln>
            <a:noFill/>
          </a:ln>
        </p:spPr>
        <p:txBody>
          <a:bodyPr/>
          <a:lstStyle/>
          <a:p>
            <a:endParaRPr lang="de-DE"/>
          </a:p>
        </p:txBody>
      </p:sp>
      <p:sp>
        <p:nvSpPr>
          <p:cNvPr id="531" name="Text 531">
            <a:extLst>
              <a:ext uri="{FF2B5EF4-FFF2-40B4-BE49-F238E27FC236}">
                <a16:creationId xmlns:a16="http://schemas.microsoft.com/office/drawing/2014/main" id="{B9B4E50B-076F-2A7F-1A79-7449E96A1A32}"/>
              </a:ext>
            </a:extLst>
          </p:cNvPr>
          <p:cNvSpPr txBox="1"/>
          <p:nvPr/>
        </p:nvSpPr>
        <p:spPr>
          <a:xfrm>
            <a:off x="6248400" y="3606800"/>
            <a:ext cx="1930400" cy="5080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>
              <a:lnSpc>
                <a:spcPct val="105000"/>
              </a:lnSpc>
              <a:buNone/>
            </a:pPr>
            <a:r>
              <a:rPr lang="de-DE" sz="1300" dirty="0">
                <a:solidFill>
                  <a:srgbClr val="3F4E54"/>
                </a:solidFill>
              </a:rPr>
              <a:t>Vorfall aufklären /</a:t>
            </a:r>
            <a:br>
              <a:rPr lang="de-DE"/>
            </a:br>
            <a:r>
              <a:rPr lang="de-DE" sz="1300" dirty="0">
                <a:solidFill>
                  <a:srgbClr val="3F4E54"/>
                </a:solidFill>
              </a:rPr>
              <a:t>analysieren</a:t>
            </a:r>
          </a:p>
        </p:txBody>
      </p:sp>
      <p:sp>
        <p:nvSpPr>
          <p:cNvPr id="532" name="Badge">
            <a:extLst>
              <a:ext uri="{FF2B5EF4-FFF2-40B4-BE49-F238E27FC236}">
                <a16:creationId xmlns:a16="http://schemas.microsoft.com/office/drawing/2014/main" id="{F1D67C96-A860-FE99-988E-9EF03FC9D43D}"/>
              </a:ext>
            </a:extLst>
          </p:cNvPr>
          <p:cNvSpPr/>
          <p:nvPr/>
        </p:nvSpPr>
        <p:spPr>
          <a:xfrm>
            <a:off x="7366000" y="3378200"/>
            <a:ext cx="762000" cy="241300"/>
          </a:xfrm>
          <a:prstGeom prst="roundRect">
            <a:avLst>
              <a:gd name="adj" fmla="val 50000"/>
            </a:avLst>
          </a:prstGeom>
          <a:solidFill>
            <a:srgbClr val="EBF1EF"/>
          </a:solidFill>
          <a:ln>
            <a:noFill/>
          </a:ln>
        </p:spPr>
        <p:txBody>
          <a:bodyPr wrap="none" lIns="0" tIns="0" rIns="0" bIns="0" anchor="ctr"/>
          <a:lstStyle/>
          <a:p>
            <a:pPr algn="ctr">
              <a:buNone/>
            </a:pPr>
            <a:r>
              <a:rPr lang="de-DE" sz="1100" b="1" dirty="0">
                <a:solidFill>
                  <a:srgbClr val="54665F"/>
                </a:solidFill>
              </a:rPr>
              <a:t>KL / SA</a:t>
            </a:r>
          </a:p>
        </p:txBody>
      </p:sp>
      <p:cxnSp>
        <p:nvCxnSpPr>
          <p:cNvPr id="533" name="Pfeil 533">
            <a:extLst>
              <a:ext uri="{FF2B5EF4-FFF2-40B4-BE49-F238E27FC236}">
                <a16:creationId xmlns:a16="http://schemas.microsoft.com/office/drawing/2014/main" id="{585FE6B9-DFB1-16DC-E293-E2BED598BB91}"/>
              </a:ext>
            </a:extLst>
          </p:cNvPr>
          <p:cNvCxnSpPr/>
          <p:nvPr/>
        </p:nvCxnSpPr>
        <p:spPr>
          <a:xfrm>
            <a:off x="8382000" y="3860800"/>
            <a:ext cx="228600" cy="0"/>
          </a:xfrm>
          <a:prstGeom prst="line">
            <a:avLst/>
          </a:prstGeom>
          <a:ln w="22225" cap="rnd">
            <a:solidFill>
              <a:srgbClr val="5BA3BF"/>
            </a:solidFill>
            <a:tailEnd type="triangle" w="med" len="med"/>
          </a:ln>
        </p:spPr>
      </p:cxnSp>
      <p:sp>
        <p:nvSpPr>
          <p:cNvPr id="534" name="Karte 2.3">
            <a:extLst>
              <a:ext uri="{FF2B5EF4-FFF2-40B4-BE49-F238E27FC236}">
                <a16:creationId xmlns:a16="http://schemas.microsoft.com/office/drawing/2014/main" id="{0F6DE5D5-5C6E-2F1A-303D-AD84C8D53191}"/>
              </a:ext>
            </a:extLst>
          </p:cNvPr>
          <p:cNvSpPr/>
          <p:nvPr/>
        </p:nvSpPr>
        <p:spPr>
          <a:xfrm>
            <a:off x="8712200" y="3314700"/>
            <a:ext cx="2768600" cy="1092200"/>
          </a:xfrm>
          <a:prstGeom prst="roundRect">
            <a:avLst>
              <a:gd name="adj" fmla="val 9300"/>
            </a:avLst>
          </a:prstGeom>
          <a:solidFill>
            <a:srgbClr val="FFFFFF"/>
          </a:solidFill>
          <a:ln w="12700">
            <a:solidFill>
              <a:srgbClr val="DCE6E5"/>
            </a:solidFill>
          </a:ln>
        </p:spPr>
        <p:txBody>
          <a:bodyPr/>
          <a:lstStyle/>
          <a:p>
            <a:endParaRPr lang="de-DE"/>
          </a:p>
        </p:txBody>
      </p:sp>
      <p:sp>
        <p:nvSpPr>
          <p:cNvPr id="535" name="Icon-Kreis">
            <a:extLst>
              <a:ext uri="{FF2B5EF4-FFF2-40B4-BE49-F238E27FC236}">
                <a16:creationId xmlns:a16="http://schemas.microsoft.com/office/drawing/2014/main" id="{DA4D624A-F9AC-0B96-6D65-CD562041F591}"/>
              </a:ext>
            </a:extLst>
          </p:cNvPr>
          <p:cNvSpPr/>
          <p:nvPr/>
        </p:nvSpPr>
        <p:spPr>
          <a:xfrm>
            <a:off x="8839200" y="3594100"/>
            <a:ext cx="533400" cy="533400"/>
          </a:xfrm>
          <a:prstGeom prst="ellipse">
            <a:avLst/>
          </a:prstGeom>
          <a:solidFill>
            <a:srgbClr val="F1F6F5"/>
          </a:solidFill>
          <a:ln>
            <a:noFill/>
          </a:ln>
        </p:spPr>
        <p:txBody>
          <a:bodyPr/>
          <a:lstStyle/>
          <a:p>
            <a:endParaRPr lang="de-DE"/>
          </a:p>
        </p:txBody>
      </p:sp>
      <p:sp>
        <p:nvSpPr>
          <p:cNvPr id="536" name="Text 536">
            <a:extLst>
              <a:ext uri="{FF2B5EF4-FFF2-40B4-BE49-F238E27FC236}">
                <a16:creationId xmlns:a16="http://schemas.microsoft.com/office/drawing/2014/main" id="{66CF4DE9-B8E9-4CE7-993B-DBA4760CB440}"/>
              </a:ext>
            </a:extLst>
          </p:cNvPr>
          <p:cNvSpPr txBox="1"/>
          <p:nvPr/>
        </p:nvSpPr>
        <p:spPr>
          <a:xfrm>
            <a:off x="9448800" y="3606800"/>
            <a:ext cx="1930400" cy="5080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>
              <a:lnSpc>
                <a:spcPct val="105000"/>
              </a:lnSpc>
              <a:buNone/>
            </a:pPr>
            <a:r>
              <a:rPr lang="de-DE" sz="1300" dirty="0">
                <a:solidFill>
                  <a:srgbClr val="3F4E54"/>
                </a:solidFill>
              </a:rPr>
              <a:t>Kommunikation</a:t>
            </a:r>
            <a:br>
              <a:rPr lang="de-DE"/>
            </a:br>
            <a:r>
              <a:rPr lang="de-DE" sz="1300" dirty="0">
                <a:solidFill>
                  <a:srgbClr val="3F4E54"/>
                </a:solidFill>
              </a:rPr>
              <a:t>Eltern</a:t>
            </a:r>
          </a:p>
        </p:txBody>
      </p:sp>
      <p:sp>
        <p:nvSpPr>
          <p:cNvPr id="537" name="Badge">
            <a:extLst>
              <a:ext uri="{FF2B5EF4-FFF2-40B4-BE49-F238E27FC236}">
                <a16:creationId xmlns:a16="http://schemas.microsoft.com/office/drawing/2014/main" id="{0EB20D3B-B446-4A61-8CE0-0390D8DF27D1}"/>
              </a:ext>
            </a:extLst>
          </p:cNvPr>
          <p:cNvSpPr/>
          <p:nvPr/>
        </p:nvSpPr>
        <p:spPr>
          <a:xfrm>
            <a:off x="10896600" y="3378200"/>
            <a:ext cx="431800" cy="241300"/>
          </a:xfrm>
          <a:prstGeom prst="roundRect">
            <a:avLst>
              <a:gd name="adj" fmla="val 50000"/>
            </a:avLst>
          </a:prstGeom>
          <a:solidFill>
            <a:srgbClr val="EBF1EF"/>
          </a:solidFill>
          <a:ln>
            <a:noFill/>
          </a:ln>
        </p:spPr>
        <p:txBody>
          <a:bodyPr wrap="none" lIns="0" tIns="0" rIns="0" bIns="0" anchor="ctr"/>
          <a:lstStyle/>
          <a:p>
            <a:pPr algn="ctr">
              <a:buNone/>
            </a:pPr>
            <a:r>
              <a:rPr lang="de-DE" sz="1100" b="1" dirty="0">
                <a:solidFill>
                  <a:srgbClr val="54665F"/>
                </a:solidFill>
              </a:rPr>
              <a:t>KL</a:t>
            </a:r>
          </a:p>
        </p:txBody>
      </p:sp>
      <p:cxnSp>
        <p:nvCxnSpPr>
          <p:cNvPr id="538" name="Pfeil 538">
            <a:extLst>
              <a:ext uri="{FF2B5EF4-FFF2-40B4-BE49-F238E27FC236}">
                <a16:creationId xmlns:a16="http://schemas.microsoft.com/office/drawing/2014/main" id="{A599CEFD-4FC9-C631-F164-21B0E485A747}"/>
              </a:ext>
            </a:extLst>
          </p:cNvPr>
          <p:cNvCxnSpPr/>
          <p:nvPr/>
        </p:nvCxnSpPr>
        <p:spPr>
          <a:xfrm>
            <a:off x="10096500" y="4406900"/>
            <a:ext cx="0" cy="241300"/>
          </a:xfrm>
          <a:prstGeom prst="line">
            <a:avLst/>
          </a:prstGeom>
          <a:ln w="22225" cap="rnd">
            <a:solidFill>
              <a:srgbClr val="23795A"/>
            </a:solidFill>
          </a:ln>
        </p:spPr>
      </p:cxnSp>
      <p:cxnSp>
        <p:nvCxnSpPr>
          <p:cNvPr id="539" name="Pfeil 539">
            <a:extLst>
              <a:ext uri="{FF2B5EF4-FFF2-40B4-BE49-F238E27FC236}">
                <a16:creationId xmlns:a16="http://schemas.microsoft.com/office/drawing/2014/main" id="{4F98BC8E-4A16-032D-0360-14BE4264C2BE}"/>
              </a:ext>
            </a:extLst>
          </p:cNvPr>
          <p:cNvCxnSpPr/>
          <p:nvPr/>
        </p:nvCxnSpPr>
        <p:spPr>
          <a:xfrm flipH="1">
            <a:off x="3695700" y="4648200"/>
            <a:ext cx="6400800" cy="0"/>
          </a:xfrm>
          <a:prstGeom prst="line">
            <a:avLst/>
          </a:prstGeom>
          <a:ln w="22225" cap="rnd">
            <a:solidFill>
              <a:srgbClr val="23795A"/>
            </a:solidFill>
          </a:ln>
        </p:spPr>
      </p:cxnSp>
      <p:sp>
        <p:nvSpPr>
          <p:cNvPr id="541" name="Band 3">
            <a:extLst>
              <a:ext uri="{FF2B5EF4-FFF2-40B4-BE49-F238E27FC236}">
                <a16:creationId xmlns:a16="http://schemas.microsoft.com/office/drawing/2014/main" id="{437D72F9-5232-0C58-A922-1CF22A10901F}"/>
              </a:ext>
            </a:extLst>
          </p:cNvPr>
          <p:cNvSpPr/>
          <p:nvPr/>
        </p:nvSpPr>
        <p:spPr>
          <a:xfrm>
            <a:off x="566056" y="4737100"/>
            <a:ext cx="11130644" cy="1397000"/>
          </a:xfrm>
          <a:prstGeom prst="roundRect">
            <a:avLst>
              <a:gd name="adj" fmla="val 9000"/>
            </a:avLst>
          </a:prstGeom>
          <a:solidFill>
            <a:srgbClr val="E8F3EC"/>
          </a:solidFill>
          <a:ln>
            <a:noFill/>
          </a:ln>
        </p:spPr>
        <p:txBody>
          <a:bodyPr/>
          <a:lstStyle/>
          <a:p>
            <a:endParaRPr lang="de-DE" dirty="0"/>
          </a:p>
        </p:txBody>
      </p:sp>
      <p:sp>
        <p:nvSpPr>
          <p:cNvPr id="542" name="Nummer 3">
            <a:extLst>
              <a:ext uri="{FF2B5EF4-FFF2-40B4-BE49-F238E27FC236}">
                <a16:creationId xmlns:a16="http://schemas.microsoft.com/office/drawing/2014/main" id="{AE3B4482-DCF2-F536-3DAF-0E040DD9588F}"/>
              </a:ext>
            </a:extLst>
          </p:cNvPr>
          <p:cNvSpPr/>
          <p:nvPr/>
        </p:nvSpPr>
        <p:spPr>
          <a:xfrm>
            <a:off x="1099221" y="4902200"/>
            <a:ext cx="482600" cy="482600"/>
          </a:xfrm>
          <a:prstGeom prst="ellipse">
            <a:avLst/>
          </a:prstGeom>
          <a:solidFill>
            <a:srgbClr val="23795A"/>
          </a:solidFill>
          <a:ln>
            <a:noFill/>
          </a:ln>
        </p:spPr>
        <p:txBody>
          <a:bodyPr wrap="none" lIns="0" tIns="0" rIns="0" bIns="0" anchor="ctr"/>
          <a:lstStyle/>
          <a:p>
            <a:pPr algn="ctr">
              <a:buNone/>
            </a:pPr>
            <a:r>
              <a:rPr lang="de-DE" sz="1600" b="1" dirty="0">
                <a:solidFill>
                  <a:srgbClr val="FFFFFF"/>
                </a:solidFill>
              </a:rPr>
              <a:t>3</a:t>
            </a:r>
          </a:p>
        </p:txBody>
      </p:sp>
      <p:sp>
        <p:nvSpPr>
          <p:cNvPr id="543" name="Text 543">
            <a:extLst>
              <a:ext uri="{FF2B5EF4-FFF2-40B4-BE49-F238E27FC236}">
                <a16:creationId xmlns:a16="http://schemas.microsoft.com/office/drawing/2014/main" id="{52F84FD2-9F3E-2763-2255-135914BBAC13}"/>
              </a:ext>
            </a:extLst>
          </p:cNvPr>
          <p:cNvSpPr txBox="1"/>
          <p:nvPr/>
        </p:nvSpPr>
        <p:spPr>
          <a:xfrm>
            <a:off x="850976" y="5499100"/>
            <a:ext cx="1574800" cy="3302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>
              <a:lnSpc>
                <a:spcPct val="105000"/>
              </a:lnSpc>
              <a:buNone/>
            </a:pPr>
            <a:r>
              <a:rPr lang="de-DE" sz="1500" b="1" dirty="0">
                <a:solidFill>
                  <a:srgbClr val="495663"/>
                </a:solidFill>
              </a:rPr>
              <a:t>Unterstützen</a:t>
            </a:r>
          </a:p>
        </p:txBody>
      </p:sp>
      <p:cxnSp>
        <p:nvCxnSpPr>
          <p:cNvPr id="544" name="Pfeil 544">
            <a:extLst>
              <a:ext uri="{FF2B5EF4-FFF2-40B4-BE49-F238E27FC236}">
                <a16:creationId xmlns:a16="http://schemas.microsoft.com/office/drawing/2014/main" id="{94F3898A-01DD-C772-801B-5D5F1EF27944}"/>
              </a:ext>
            </a:extLst>
          </p:cNvPr>
          <p:cNvCxnSpPr/>
          <p:nvPr/>
        </p:nvCxnSpPr>
        <p:spPr>
          <a:xfrm>
            <a:off x="2159000" y="4940300"/>
            <a:ext cx="0" cy="990600"/>
          </a:xfrm>
          <a:prstGeom prst="line">
            <a:avLst/>
          </a:prstGeom>
          <a:ln w="12700" cap="rnd">
            <a:solidFill>
              <a:srgbClr val="C6DAD9"/>
            </a:solidFill>
          </a:ln>
        </p:spPr>
      </p:cxnSp>
      <p:sp>
        <p:nvSpPr>
          <p:cNvPr id="545" name="Karte 3.1">
            <a:hlinkClick r:id="rId3" action="ppaction://hlinksldjump"/>
            <a:extLst>
              <a:ext uri="{FF2B5EF4-FFF2-40B4-BE49-F238E27FC236}">
                <a16:creationId xmlns:a16="http://schemas.microsoft.com/office/drawing/2014/main" id="{6D6B0D09-4A1D-3B2B-AA88-E5DA68CEE05D}"/>
              </a:ext>
            </a:extLst>
          </p:cNvPr>
          <p:cNvSpPr/>
          <p:nvPr/>
        </p:nvSpPr>
        <p:spPr>
          <a:xfrm>
            <a:off x="2311400" y="4889500"/>
            <a:ext cx="2768600" cy="1092200"/>
          </a:xfrm>
          <a:prstGeom prst="roundRect">
            <a:avLst>
              <a:gd name="adj" fmla="val 9300"/>
            </a:avLst>
          </a:prstGeom>
          <a:solidFill>
            <a:srgbClr val="FFFFFF"/>
          </a:solidFill>
          <a:ln w="28575">
            <a:solidFill>
              <a:srgbClr val="23795A"/>
            </a:solidFill>
          </a:ln>
        </p:spPr>
        <p:txBody>
          <a:bodyPr/>
          <a:lstStyle/>
          <a:p>
            <a:endParaRPr lang="de-DE"/>
          </a:p>
        </p:txBody>
      </p:sp>
      <p:sp>
        <p:nvSpPr>
          <p:cNvPr id="546" name="Icon-Kreis">
            <a:extLst>
              <a:ext uri="{FF2B5EF4-FFF2-40B4-BE49-F238E27FC236}">
                <a16:creationId xmlns:a16="http://schemas.microsoft.com/office/drawing/2014/main" id="{C62F16FD-EEE3-BB5E-3685-DF088DCA2A93}"/>
              </a:ext>
            </a:extLst>
          </p:cNvPr>
          <p:cNvSpPr/>
          <p:nvPr/>
        </p:nvSpPr>
        <p:spPr>
          <a:xfrm>
            <a:off x="2438400" y="5168900"/>
            <a:ext cx="533400" cy="533400"/>
          </a:xfrm>
          <a:prstGeom prst="ellipse">
            <a:avLst/>
          </a:prstGeom>
          <a:solidFill>
            <a:srgbClr val="F1F6F5"/>
          </a:solidFill>
          <a:ln>
            <a:noFill/>
          </a:ln>
        </p:spPr>
        <p:txBody>
          <a:bodyPr/>
          <a:lstStyle/>
          <a:p>
            <a:endParaRPr lang="de-DE"/>
          </a:p>
        </p:txBody>
      </p:sp>
      <p:sp>
        <p:nvSpPr>
          <p:cNvPr id="547" name="Text 547">
            <a:extLst>
              <a:ext uri="{FF2B5EF4-FFF2-40B4-BE49-F238E27FC236}">
                <a16:creationId xmlns:a16="http://schemas.microsoft.com/office/drawing/2014/main" id="{ABD87549-C42C-3242-95E3-937A17199CB7}"/>
              </a:ext>
            </a:extLst>
          </p:cNvPr>
          <p:cNvSpPr txBox="1"/>
          <p:nvPr/>
        </p:nvSpPr>
        <p:spPr>
          <a:xfrm>
            <a:off x="3048000" y="5181600"/>
            <a:ext cx="1930400" cy="5080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>
              <a:lnSpc>
                <a:spcPct val="105000"/>
              </a:lnSpc>
              <a:buNone/>
            </a:pPr>
            <a:r>
              <a:rPr lang="de-DE" sz="1300" dirty="0">
                <a:solidFill>
                  <a:srgbClr val="3F4E54"/>
                </a:solidFill>
              </a:rPr>
              <a:t>Maßnahmen</a:t>
            </a:r>
            <a:br>
              <a:rPr lang="de-DE"/>
            </a:br>
            <a:r>
              <a:rPr lang="de-DE" sz="1300" dirty="0">
                <a:solidFill>
                  <a:srgbClr val="3F4E54"/>
                </a:solidFill>
              </a:rPr>
              <a:t>betroffene Personen</a:t>
            </a:r>
          </a:p>
        </p:txBody>
      </p:sp>
      <p:sp>
        <p:nvSpPr>
          <p:cNvPr id="548" name="Badge">
            <a:extLst>
              <a:ext uri="{FF2B5EF4-FFF2-40B4-BE49-F238E27FC236}">
                <a16:creationId xmlns:a16="http://schemas.microsoft.com/office/drawing/2014/main" id="{98BA9723-6C07-1975-2AC1-4F36063A0EB0}"/>
              </a:ext>
            </a:extLst>
          </p:cNvPr>
          <p:cNvSpPr/>
          <p:nvPr/>
        </p:nvSpPr>
        <p:spPr>
          <a:xfrm>
            <a:off x="4165600" y="4953000"/>
            <a:ext cx="762000" cy="241300"/>
          </a:xfrm>
          <a:prstGeom prst="roundRect">
            <a:avLst>
              <a:gd name="adj" fmla="val 50000"/>
            </a:avLst>
          </a:prstGeom>
          <a:solidFill>
            <a:srgbClr val="EBF1EF"/>
          </a:solidFill>
          <a:ln>
            <a:noFill/>
          </a:ln>
        </p:spPr>
        <p:txBody>
          <a:bodyPr wrap="none" lIns="0" tIns="0" rIns="0" bIns="0" anchor="ctr"/>
          <a:lstStyle/>
          <a:p>
            <a:pPr algn="ctr">
              <a:buNone/>
            </a:pPr>
            <a:r>
              <a:rPr lang="de-DE" sz="1100" b="1" dirty="0">
                <a:solidFill>
                  <a:srgbClr val="54665F"/>
                </a:solidFill>
              </a:rPr>
              <a:t>KL / SA</a:t>
            </a:r>
          </a:p>
        </p:txBody>
      </p:sp>
      <p:cxnSp>
        <p:nvCxnSpPr>
          <p:cNvPr id="549" name="Pfeil 549">
            <a:extLst>
              <a:ext uri="{FF2B5EF4-FFF2-40B4-BE49-F238E27FC236}">
                <a16:creationId xmlns:a16="http://schemas.microsoft.com/office/drawing/2014/main" id="{B52A7E0F-97B7-24B5-69CE-C1F9FAAAA4A6}"/>
              </a:ext>
            </a:extLst>
          </p:cNvPr>
          <p:cNvCxnSpPr/>
          <p:nvPr/>
        </p:nvCxnSpPr>
        <p:spPr>
          <a:xfrm>
            <a:off x="5181600" y="5435600"/>
            <a:ext cx="228600" cy="0"/>
          </a:xfrm>
          <a:prstGeom prst="line">
            <a:avLst/>
          </a:prstGeom>
          <a:ln w="22225" cap="rnd">
            <a:solidFill>
              <a:srgbClr val="23795A"/>
            </a:solidFill>
            <a:tailEnd type="triangle" w="med" len="med"/>
          </a:ln>
        </p:spPr>
      </p:cxnSp>
      <p:sp>
        <p:nvSpPr>
          <p:cNvPr id="550" name="Karte 3.2">
            <a:hlinkClick r:id="rId4" action="ppaction://hlinksldjump"/>
            <a:extLst>
              <a:ext uri="{FF2B5EF4-FFF2-40B4-BE49-F238E27FC236}">
                <a16:creationId xmlns:a16="http://schemas.microsoft.com/office/drawing/2014/main" id="{B6F04F88-58C2-2D13-DDF2-12B39B67A3CC}"/>
              </a:ext>
            </a:extLst>
          </p:cNvPr>
          <p:cNvSpPr/>
          <p:nvPr/>
        </p:nvSpPr>
        <p:spPr>
          <a:xfrm>
            <a:off x="5511800" y="4889500"/>
            <a:ext cx="2768600" cy="1092200"/>
          </a:xfrm>
          <a:prstGeom prst="roundRect">
            <a:avLst>
              <a:gd name="adj" fmla="val 9300"/>
            </a:avLst>
          </a:prstGeom>
          <a:solidFill>
            <a:srgbClr val="FFFFFF"/>
          </a:solidFill>
          <a:ln w="28575">
            <a:solidFill>
              <a:srgbClr val="23795A"/>
            </a:solidFill>
          </a:ln>
        </p:spPr>
        <p:txBody>
          <a:bodyPr/>
          <a:lstStyle/>
          <a:p>
            <a:endParaRPr lang="de-DE"/>
          </a:p>
        </p:txBody>
      </p:sp>
      <p:sp>
        <p:nvSpPr>
          <p:cNvPr id="551" name="Icon-Kreis">
            <a:extLst>
              <a:ext uri="{FF2B5EF4-FFF2-40B4-BE49-F238E27FC236}">
                <a16:creationId xmlns:a16="http://schemas.microsoft.com/office/drawing/2014/main" id="{71BE83B2-78A0-2971-EA6B-DDDE1365727C}"/>
              </a:ext>
            </a:extLst>
          </p:cNvPr>
          <p:cNvSpPr/>
          <p:nvPr/>
        </p:nvSpPr>
        <p:spPr>
          <a:xfrm>
            <a:off x="5638800" y="5168900"/>
            <a:ext cx="533400" cy="533400"/>
          </a:xfrm>
          <a:prstGeom prst="ellipse">
            <a:avLst/>
          </a:prstGeom>
          <a:solidFill>
            <a:srgbClr val="F1F6F5"/>
          </a:solidFill>
          <a:ln>
            <a:noFill/>
          </a:ln>
        </p:spPr>
        <p:txBody>
          <a:bodyPr/>
          <a:lstStyle/>
          <a:p>
            <a:endParaRPr lang="de-DE"/>
          </a:p>
        </p:txBody>
      </p:sp>
      <p:sp>
        <p:nvSpPr>
          <p:cNvPr id="552" name="Text 552">
            <a:extLst>
              <a:ext uri="{FF2B5EF4-FFF2-40B4-BE49-F238E27FC236}">
                <a16:creationId xmlns:a16="http://schemas.microsoft.com/office/drawing/2014/main" id="{E55B87BB-B142-3F95-E5B4-ABA355804F5D}"/>
              </a:ext>
            </a:extLst>
          </p:cNvPr>
          <p:cNvSpPr txBox="1"/>
          <p:nvPr/>
        </p:nvSpPr>
        <p:spPr>
          <a:xfrm>
            <a:off x="6248400" y="5181600"/>
            <a:ext cx="1930400" cy="5080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>
              <a:lnSpc>
                <a:spcPct val="105000"/>
              </a:lnSpc>
              <a:buNone/>
            </a:pPr>
            <a:r>
              <a:rPr lang="de-DE" sz="1300" dirty="0">
                <a:solidFill>
                  <a:srgbClr val="3F4E54"/>
                </a:solidFill>
              </a:rPr>
              <a:t>Maßnahmen</a:t>
            </a:r>
            <a:br>
              <a:rPr lang="de-DE"/>
            </a:br>
            <a:r>
              <a:rPr lang="de-DE" sz="1300" dirty="0">
                <a:solidFill>
                  <a:srgbClr val="3F4E54"/>
                </a:solidFill>
              </a:rPr>
              <a:t>ausübende Personen</a:t>
            </a:r>
          </a:p>
        </p:txBody>
      </p:sp>
      <p:sp>
        <p:nvSpPr>
          <p:cNvPr id="553" name="Badge">
            <a:extLst>
              <a:ext uri="{FF2B5EF4-FFF2-40B4-BE49-F238E27FC236}">
                <a16:creationId xmlns:a16="http://schemas.microsoft.com/office/drawing/2014/main" id="{18B7A6E9-4140-13CF-2B1D-2E96258714E6}"/>
              </a:ext>
            </a:extLst>
          </p:cNvPr>
          <p:cNvSpPr/>
          <p:nvPr/>
        </p:nvSpPr>
        <p:spPr>
          <a:xfrm>
            <a:off x="7010400" y="4953000"/>
            <a:ext cx="1117600" cy="241300"/>
          </a:xfrm>
          <a:prstGeom prst="roundRect">
            <a:avLst>
              <a:gd name="adj" fmla="val 50000"/>
            </a:avLst>
          </a:prstGeom>
          <a:solidFill>
            <a:srgbClr val="EBF1EF"/>
          </a:solidFill>
          <a:ln>
            <a:noFill/>
          </a:ln>
        </p:spPr>
        <p:txBody>
          <a:bodyPr wrap="none" lIns="0" tIns="0" rIns="0" bIns="0" anchor="ctr"/>
          <a:lstStyle/>
          <a:p>
            <a:pPr algn="ctr">
              <a:buNone/>
            </a:pPr>
            <a:r>
              <a:rPr lang="de-DE" sz="1100" b="1" dirty="0">
                <a:solidFill>
                  <a:srgbClr val="54665F"/>
                </a:solidFill>
              </a:rPr>
              <a:t>KL / SA / SL</a:t>
            </a:r>
          </a:p>
        </p:txBody>
      </p:sp>
      <p:cxnSp>
        <p:nvCxnSpPr>
          <p:cNvPr id="554" name="Pfeil 554">
            <a:extLst>
              <a:ext uri="{FF2B5EF4-FFF2-40B4-BE49-F238E27FC236}">
                <a16:creationId xmlns:a16="http://schemas.microsoft.com/office/drawing/2014/main" id="{931E28CC-AADA-AFCE-66A4-5275C156D280}"/>
              </a:ext>
            </a:extLst>
          </p:cNvPr>
          <p:cNvCxnSpPr/>
          <p:nvPr/>
        </p:nvCxnSpPr>
        <p:spPr>
          <a:xfrm>
            <a:off x="8382000" y="5435600"/>
            <a:ext cx="228600" cy="0"/>
          </a:xfrm>
          <a:prstGeom prst="line">
            <a:avLst/>
          </a:prstGeom>
          <a:ln w="22225" cap="rnd">
            <a:solidFill>
              <a:srgbClr val="23795A"/>
            </a:solidFill>
            <a:tailEnd type="triangle" w="med" len="med"/>
          </a:ln>
        </p:spPr>
      </p:cxnSp>
      <p:sp>
        <p:nvSpPr>
          <p:cNvPr id="555" name="Karte 3.3">
            <a:extLst>
              <a:ext uri="{FF2B5EF4-FFF2-40B4-BE49-F238E27FC236}">
                <a16:creationId xmlns:a16="http://schemas.microsoft.com/office/drawing/2014/main" id="{DA207382-0F09-3236-CE10-BABAD04BAD70}"/>
              </a:ext>
            </a:extLst>
          </p:cNvPr>
          <p:cNvSpPr/>
          <p:nvPr/>
        </p:nvSpPr>
        <p:spPr>
          <a:xfrm>
            <a:off x="8712200" y="4889500"/>
            <a:ext cx="2768600" cy="1092200"/>
          </a:xfrm>
          <a:prstGeom prst="roundRect">
            <a:avLst>
              <a:gd name="adj" fmla="val 9300"/>
            </a:avLst>
          </a:prstGeom>
          <a:solidFill>
            <a:srgbClr val="FFFFFF"/>
          </a:solidFill>
          <a:ln w="12700">
            <a:solidFill>
              <a:srgbClr val="DCE6E5"/>
            </a:solidFill>
          </a:ln>
        </p:spPr>
        <p:txBody>
          <a:bodyPr/>
          <a:lstStyle/>
          <a:p>
            <a:endParaRPr lang="de-DE"/>
          </a:p>
        </p:txBody>
      </p:sp>
      <p:sp>
        <p:nvSpPr>
          <p:cNvPr id="556" name="Icon-Kreis">
            <a:extLst>
              <a:ext uri="{FF2B5EF4-FFF2-40B4-BE49-F238E27FC236}">
                <a16:creationId xmlns:a16="http://schemas.microsoft.com/office/drawing/2014/main" id="{DDDB058A-01B5-A876-C6CE-E6439FC9F3B3}"/>
              </a:ext>
            </a:extLst>
          </p:cNvPr>
          <p:cNvSpPr/>
          <p:nvPr/>
        </p:nvSpPr>
        <p:spPr>
          <a:xfrm>
            <a:off x="8839200" y="5168900"/>
            <a:ext cx="533400" cy="533400"/>
          </a:xfrm>
          <a:prstGeom prst="ellipse">
            <a:avLst/>
          </a:prstGeom>
          <a:solidFill>
            <a:srgbClr val="F1F6F5"/>
          </a:solidFill>
          <a:ln>
            <a:noFill/>
          </a:ln>
        </p:spPr>
        <p:txBody>
          <a:bodyPr/>
          <a:lstStyle/>
          <a:p>
            <a:endParaRPr lang="de-DE"/>
          </a:p>
        </p:txBody>
      </p:sp>
      <p:sp>
        <p:nvSpPr>
          <p:cNvPr id="557" name="Text 557">
            <a:extLst>
              <a:ext uri="{FF2B5EF4-FFF2-40B4-BE49-F238E27FC236}">
                <a16:creationId xmlns:a16="http://schemas.microsoft.com/office/drawing/2014/main" id="{9FFA2B05-FDBD-B311-EE08-4C04CFBE04A4}"/>
              </a:ext>
            </a:extLst>
          </p:cNvPr>
          <p:cNvSpPr txBox="1"/>
          <p:nvPr/>
        </p:nvSpPr>
        <p:spPr>
          <a:xfrm>
            <a:off x="9448800" y="5245100"/>
            <a:ext cx="1930400" cy="5080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>
              <a:lnSpc>
                <a:spcPct val="105000"/>
              </a:lnSpc>
              <a:buNone/>
            </a:pPr>
            <a:r>
              <a:rPr lang="de-DE" sz="1300" dirty="0">
                <a:solidFill>
                  <a:srgbClr val="3F4E54"/>
                </a:solidFill>
              </a:rPr>
              <a:t>Abschließende Reflexion</a:t>
            </a:r>
            <a:br>
              <a:rPr lang="de-DE"/>
            </a:br>
            <a:r>
              <a:rPr lang="de-DE" sz="1300" dirty="0">
                <a:solidFill>
                  <a:srgbClr val="3F4E54"/>
                </a:solidFill>
              </a:rPr>
              <a:t>+ Dokumentation der</a:t>
            </a:r>
            <a:br>
              <a:rPr lang="de-DE"/>
            </a:br>
            <a:r>
              <a:rPr lang="de-DE" sz="1300" dirty="0">
                <a:solidFill>
                  <a:srgbClr val="3F4E54"/>
                </a:solidFill>
              </a:rPr>
              <a:t>Fallbearbeitung</a:t>
            </a:r>
          </a:p>
        </p:txBody>
      </p:sp>
      <p:sp>
        <p:nvSpPr>
          <p:cNvPr id="558" name="Badge">
            <a:extLst>
              <a:ext uri="{FF2B5EF4-FFF2-40B4-BE49-F238E27FC236}">
                <a16:creationId xmlns:a16="http://schemas.microsoft.com/office/drawing/2014/main" id="{38A586EE-4225-B1B5-370C-BCF6ED43B1AC}"/>
              </a:ext>
            </a:extLst>
          </p:cNvPr>
          <p:cNvSpPr/>
          <p:nvPr/>
        </p:nvSpPr>
        <p:spPr>
          <a:xfrm>
            <a:off x="10566400" y="4953000"/>
            <a:ext cx="762000" cy="241300"/>
          </a:xfrm>
          <a:prstGeom prst="roundRect">
            <a:avLst>
              <a:gd name="adj" fmla="val 50000"/>
            </a:avLst>
          </a:prstGeom>
          <a:solidFill>
            <a:srgbClr val="EBF1EF"/>
          </a:solidFill>
          <a:ln>
            <a:noFill/>
          </a:ln>
        </p:spPr>
        <p:txBody>
          <a:bodyPr wrap="none" lIns="0" tIns="0" rIns="0" bIns="0" anchor="ctr"/>
          <a:lstStyle/>
          <a:p>
            <a:pPr algn="ctr">
              <a:buNone/>
            </a:pPr>
            <a:r>
              <a:rPr lang="de-DE" sz="1100" b="1" dirty="0">
                <a:solidFill>
                  <a:srgbClr val="54665F"/>
                </a:solidFill>
              </a:rPr>
              <a:t>KL / SA</a:t>
            </a:r>
          </a:p>
        </p:txBody>
      </p:sp>
      <p:cxnSp>
        <p:nvCxnSpPr>
          <p:cNvPr id="519" name="Pfeil 519">
            <a:extLst>
              <a:ext uri="{FF2B5EF4-FFF2-40B4-BE49-F238E27FC236}">
                <a16:creationId xmlns:a16="http://schemas.microsoft.com/office/drawing/2014/main" id="{3BB68C0B-05C0-6D55-75C1-C997D73C18F6}"/>
              </a:ext>
            </a:extLst>
          </p:cNvPr>
          <p:cNvCxnSpPr/>
          <p:nvPr/>
        </p:nvCxnSpPr>
        <p:spPr>
          <a:xfrm>
            <a:off x="3695700" y="3073400"/>
            <a:ext cx="0" cy="292100"/>
          </a:xfrm>
          <a:prstGeom prst="line">
            <a:avLst/>
          </a:prstGeom>
          <a:ln w="28575" cap="rnd">
            <a:solidFill>
              <a:srgbClr val="5BA3BF"/>
            </a:solidFill>
            <a:tailEnd type="triangle" w="lg" len="lg"/>
          </a:ln>
        </p:spPr>
      </p:cxnSp>
      <p:cxnSp>
        <p:nvCxnSpPr>
          <p:cNvPr id="540" name="Pfeil 540">
            <a:extLst>
              <a:ext uri="{FF2B5EF4-FFF2-40B4-BE49-F238E27FC236}">
                <a16:creationId xmlns:a16="http://schemas.microsoft.com/office/drawing/2014/main" id="{64CCD0DB-8E55-653C-B9A4-A804DDD941CA}"/>
              </a:ext>
            </a:extLst>
          </p:cNvPr>
          <p:cNvCxnSpPr/>
          <p:nvPr/>
        </p:nvCxnSpPr>
        <p:spPr>
          <a:xfrm>
            <a:off x="3695700" y="4648200"/>
            <a:ext cx="0" cy="292100"/>
          </a:xfrm>
          <a:prstGeom prst="line">
            <a:avLst/>
          </a:prstGeom>
          <a:ln w="28575" cap="rnd">
            <a:solidFill>
              <a:srgbClr val="23795A"/>
            </a:solidFill>
            <a:tailEnd type="triangle" w="lg" len="lg"/>
          </a:ln>
        </p:spPr>
      </p:cxnSp>
      <p:pic>
        <p:nvPicPr>
          <p:cNvPr id="559" name="Graphic 559" descr="Beobachtung">
            <a:extLst>
              <a:ext uri="{FF2B5EF4-FFF2-40B4-BE49-F238E27FC236}">
                <a16:creationId xmlns:a16="http://schemas.microsoft.com/office/drawing/2014/main" id="{DAF85DB5-DED8-4705-5B54-38CBDCEBA1F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540000" y="2120900"/>
            <a:ext cx="330200" cy="330200"/>
          </a:xfrm>
          <a:prstGeom prst="rect">
            <a:avLst/>
          </a:prstGeom>
        </p:spPr>
      </p:pic>
      <p:pic>
        <p:nvPicPr>
          <p:cNvPr id="560" name="Graphic 560" descr="Sofortmaßnahme">
            <a:extLst>
              <a:ext uri="{FF2B5EF4-FFF2-40B4-BE49-F238E27FC236}">
                <a16:creationId xmlns:a16="http://schemas.microsoft.com/office/drawing/2014/main" id="{6A797188-04CC-7888-3127-1FCB4CBF0A6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740400" y="2120900"/>
            <a:ext cx="330200" cy="330200"/>
          </a:xfrm>
          <a:prstGeom prst="rect">
            <a:avLst/>
          </a:prstGeom>
        </p:spPr>
      </p:pic>
      <p:pic>
        <p:nvPicPr>
          <p:cNvPr id="561" name="Graphic 561" descr="Dokumentation">
            <a:extLst>
              <a:ext uri="{FF2B5EF4-FFF2-40B4-BE49-F238E27FC236}">
                <a16:creationId xmlns:a16="http://schemas.microsoft.com/office/drawing/2014/main" id="{9FA87165-7E6C-BCFC-121E-7EB2687AE3F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940800" y="2120900"/>
            <a:ext cx="330200" cy="330200"/>
          </a:xfrm>
          <a:prstGeom prst="rect">
            <a:avLst/>
          </a:prstGeom>
        </p:spPr>
      </p:pic>
      <p:pic>
        <p:nvPicPr>
          <p:cNvPr id="565" name="Graphic 565" descr="Betroffene unterstützen">
            <a:extLst>
              <a:ext uri="{FF2B5EF4-FFF2-40B4-BE49-F238E27FC236}">
                <a16:creationId xmlns:a16="http://schemas.microsoft.com/office/drawing/2014/main" id="{1CA937F8-58BD-E6A7-AE29-B95A4383E28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540000" y="5270500"/>
            <a:ext cx="330200" cy="330200"/>
          </a:xfrm>
          <a:prstGeom prst="rect">
            <a:avLst/>
          </a:prstGeom>
        </p:spPr>
      </p:pic>
      <p:pic>
        <p:nvPicPr>
          <p:cNvPr id="566" name="Graphic 566" descr="Ausübende Person">
            <a:extLst>
              <a:ext uri="{FF2B5EF4-FFF2-40B4-BE49-F238E27FC236}">
                <a16:creationId xmlns:a16="http://schemas.microsoft.com/office/drawing/2014/main" id="{6EA630CC-0532-14CB-9E43-C1500BEE7D6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740400" y="5270500"/>
            <a:ext cx="330200" cy="330200"/>
          </a:xfrm>
          <a:prstGeom prst="rect">
            <a:avLst/>
          </a:prstGeom>
        </p:spPr>
      </p:pic>
      <p:pic>
        <p:nvPicPr>
          <p:cNvPr id="567" name="Graphic 567" descr="Reflexion und Dokumentation">
            <a:extLst>
              <a:ext uri="{FF2B5EF4-FFF2-40B4-BE49-F238E27FC236}">
                <a16:creationId xmlns:a16="http://schemas.microsoft.com/office/drawing/2014/main" id="{7CD820D6-0179-55BF-05A2-AA69B30F984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940800" y="5270500"/>
            <a:ext cx="330200" cy="330200"/>
          </a:xfrm>
          <a:prstGeom prst="rect">
            <a:avLst/>
          </a:prstGeom>
        </p:spPr>
      </p:pic>
      <p:pic>
        <p:nvPicPr>
          <p:cNvPr id="568" name="Graphic 568" descr="Kollegen">
            <a:extLst>
              <a:ext uri="{FF2B5EF4-FFF2-40B4-BE49-F238E27FC236}">
                <a16:creationId xmlns:a16="http://schemas.microsoft.com/office/drawing/2014/main" id="{2F9BC6C5-9F01-31DC-0172-3573F0BFD15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2540000" y="3695700"/>
            <a:ext cx="330200" cy="330200"/>
          </a:xfrm>
          <a:prstGeom prst="rect">
            <a:avLst/>
          </a:prstGeom>
        </p:spPr>
      </p:pic>
      <p:pic>
        <p:nvPicPr>
          <p:cNvPr id="569" name="Graphic 569" descr="Vorfall aufklären">
            <a:extLst>
              <a:ext uri="{FF2B5EF4-FFF2-40B4-BE49-F238E27FC236}">
                <a16:creationId xmlns:a16="http://schemas.microsoft.com/office/drawing/2014/main" id="{DB0ECFCC-A68A-5E6E-0D0B-A4DB8C7E42C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740400" y="3695700"/>
            <a:ext cx="330200" cy="330200"/>
          </a:xfrm>
          <a:prstGeom prst="rect">
            <a:avLst/>
          </a:prstGeom>
        </p:spPr>
      </p:pic>
      <p:pic>
        <p:nvPicPr>
          <p:cNvPr id="570" name="Graphic 570" descr="Eltern">
            <a:extLst>
              <a:ext uri="{FF2B5EF4-FFF2-40B4-BE49-F238E27FC236}">
                <a16:creationId xmlns:a16="http://schemas.microsoft.com/office/drawing/2014/main" id="{C7FA7E43-8472-0AF1-3915-2A0E7006C90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8940800" y="3695700"/>
            <a:ext cx="330200" cy="330200"/>
          </a:xfrm>
          <a:prstGeom prst="rect">
            <a:avLst/>
          </a:prstGeom>
        </p:spPr>
      </p:pic>
      <p:sp>
        <p:nvSpPr>
          <p:cNvPr id="6" name="Badge">
            <a:extLst>
              <a:ext uri="{FF2B5EF4-FFF2-40B4-BE49-F238E27FC236}">
                <a16:creationId xmlns:a16="http://schemas.microsoft.com/office/drawing/2014/main" id="{A643B7B4-B057-9B9F-3C57-0FAF2184AE4B}"/>
              </a:ext>
            </a:extLst>
          </p:cNvPr>
          <p:cNvSpPr/>
          <p:nvPr/>
        </p:nvSpPr>
        <p:spPr>
          <a:xfrm>
            <a:off x="556080" y="6411954"/>
            <a:ext cx="1983920" cy="241300"/>
          </a:xfrm>
          <a:prstGeom prst="roundRect">
            <a:avLst>
              <a:gd name="adj" fmla="val 50000"/>
            </a:avLst>
          </a:prstGeom>
          <a:solidFill>
            <a:srgbClr val="EBF1EF"/>
          </a:solidFill>
          <a:ln>
            <a:noFill/>
          </a:ln>
        </p:spPr>
        <p:txBody>
          <a:bodyPr wrap="none" lIns="0" tIns="0" rIns="0" bIns="0" anchor="ctr"/>
          <a:lstStyle/>
          <a:p>
            <a:pPr algn="ctr">
              <a:buNone/>
            </a:pPr>
            <a:r>
              <a:rPr lang="de-DE" sz="1100" b="1" dirty="0">
                <a:solidFill>
                  <a:srgbClr val="54665F"/>
                </a:solidFill>
              </a:rPr>
              <a:t>BL = Beobachtende Lehrkraft</a:t>
            </a:r>
          </a:p>
        </p:txBody>
      </p:sp>
      <p:sp>
        <p:nvSpPr>
          <p:cNvPr id="8" name="Badge">
            <a:extLst>
              <a:ext uri="{FF2B5EF4-FFF2-40B4-BE49-F238E27FC236}">
                <a16:creationId xmlns:a16="http://schemas.microsoft.com/office/drawing/2014/main" id="{6EB753B1-BAE2-5AAA-9B97-5351A0A399B6}"/>
              </a:ext>
            </a:extLst>
          </p:cNvPr>
          <p:cNvSpPr/>
          <p:nvPr/>
        </p:nvSpPr>
        <p:spPr>
          <a:xfrm>
            <a:off x="2687846" y="6407897"/>
            <a:ext cx="1471230" cy="241300"/>
          </a:xfrm>
          <a:prstGeom prst="roundRect">
            <a:avLst>
              <a:gd name="adj" fmla="val 50000"/>
            </a:avLst>
          </a:prstGeom>
          <a:solidFill>
            <a:srgbClr val="EBF1EF"/>
          </a:solidFill>
          <a:ln>
            <a:noFill/>
          </a:ln>
        </p:spPr>
        <p:txBody>
          <a:bodyPr wrap="none" lIns="0" tIns="0" rIns="0" bIns="0" anchor="ctr"/>
          <a:lstStyle/>
          <a:p>
            <a:pPr algn="ctr">
              <a:buNone/>
            </a:pPr>
            <a:r>
              <a:rPr lang="de-DE" sz="1100" b="1" dirty="0">
                <a:solidFill>
                  <a:srgbClr val="54665F"/>
                </a:solidFill>
              </a:rPr>
              <a:t>KL = Klassenleitung</a:t>
            </a:r>
          </a:p>
        </p:txBody>
      </p:sp>
      <p:sp>
        <p:nvSpPr>
          <p:cNvPr id="9" name="Badge">
            <a:extLst>
              <a:ext uri="{FF2B5EF4-FFF2-40B4-BE49-F238E27FC236}">
                <a16:creationId xmlns:a16="http://schemas.microsoft.com/office/drawing/2014/main" id="{0B1E80C2-81F6-2B3F-4148-FF07967BB96A}"/>
              </a:ext>
            </a:extLst>
          </p:cNvPr>
          <p:cNvSpPr/>
          <p:nvPr/>
        </p:nvSpPr>
        <p:spPr>
          <a:xfrm>
            <a:off x="4306922" y="6407897"/>
            <a:ext cx="1471230" cy="241300"/>
          </a:xfrm>
          <a:prstGeom prst="roundRect">
            <a:avLst>
              <a:gd name="adj" fmla="val 50000"/>
            </a:avLst>
          </a:prstGeom>
          <a:solidFill>
            <a:srgbClr val="EBF1EF"/>
          </a:solidFill>
          <a:ln>
            <a:noFill/>
          </a:ln>
        </p:spPr>
        <p:txBody>
          <a:bodyPr wrap="none" lIns="0" tIns="0" rIns="0" bIns="0" anchor="ctr"/>
          <a:lstStyle/>
          <a:p>
            <a:pPr algn="ctr">
              <a:buNone/>
            </a:pPr>
            <a:r>
              <a:rPr lang="de-DE" sz="1100" b="1" dirty="0">
                <a:solidFill>
                  <a:srgbClr val="54665F"/>
                </a:solidFill>
              </a:rPr>
              <a:t>SL = Schulleitung</a:t>
            </a:r>
          </a:p>
        </p:txBody>
      </p:sp>
      <p:sp>
        <p:nvSpPr>
          <p:cNvPr id="10" name="Badge">
            <a:extLst>
              <a:ext uri="{FF2B5EF4-FFF2-40B4-BE49-F238E27FC236}">
                <a16:creationId xmlns:a16="http://schemas.microsoft.com/office/drawing/2014/main" id="{EEBCAFDE-E125-C156-7E76-AC603000C0C3}"/>
              </a:ext>
            </a:extLst>
          </p:cNvPr>
          <p:cNvSpPr/>
          <p:nvPr/>
        </p:nvSpPr>
        <p:spPr>
          <a:xfrm>
            <a:off x="5931386" y="6407897"/>
            <a:ext cx="1606650" cy="241300"/>
          </a:xfrm>
          <a:prstGeom prst="roundRect">
            <a:avLst>
              <a:gd name="adj" fmla="val 50000"/>
            </a:avLst>
          </a:prstGeom>
          <a:solidFill>
            <a:srgbClr val="EBF1EF"/>
          </a:solidFill>
          <a:ln>
            <a:noFill/>
          </a:ln>
        </p:spPr>
        <p:txBody>
          <a:bodyPr wrap="none" lIns="0" tIns="0" rIns="0" bIns="0" anchor="ctr"/>
          <a:lstStyle/>
          <a:p>
            <a:pPr algn="ctr">
              <a:buNone/>
            </a:pPr>
            <a:r>
              <a:rPr lang="de-DE" sz="1100" b="1" dirty="0">
                <a:solidFill>
                  <a:srgbClr val="54665F"/>
                </a:solidFill>
              </a:rPr>
              <a:t>SA = Schulsozialarbeit</a:t>
            </a:r>
          </a:p>
        </p:txBody>
      </p:sp>
      <p:sp>
        <p:nvSpPr>
          <p:cNvPr id="571" name="Rounded Rectangle 570">
            <a:hlinkClick r:id="rId3" action="ppaction://hlinksldjump"/>
          </p:cNvPr>
          <p:cNvSpPr/>
          <p:nvPr/>
        </p:nvSpPr>
        <p:spPr>
          <a:xfrm>
            <a:off x="3964432" y="5707380"/>
            <a:ext cx="1005840" cy="201168"/>
          </a:xfrm>
          <a:prstGeom prst="roundRect">
            <a:avLst>
              <a:gd name="adj" fmla="val 50000"/>
            </a:avLst>
          </a:prstGeom>
          <a:solidFill>
            <a:srgbClr val="23795A"/>
          </a:solidFill>
          <a:ln>
            <a:noFill/>
          </a:ln>
        </p:spPr>
        <p:txBody>
          <a:bodyPr wrap="none" lIns="0" tIns="0" rIns="0" bIns="0" rtlCol="0" anchor="ctr"/>
          <a:lstStyle/>
          <a:p>
            <a:pPr algn="ctr"/>
            <a:r>
              <a:rPr sz="900" b="1">
                <a:solidFill>
                  <a:srgbClr val="FFFFFF"/>
                </a:solidFill>
                <a:latin typeface="Calibri"/>
              </a:rPr>
              <a:t>Unterschritte ›</a:t>
            </a:r>
          </a:p>
        </p:txBody>
      </p:sp>
      <p:sp>
        <p:nvSpPr>
          <p:cNvPr id="572" name="Rounded Rectangle 571">
            <a:hlinkClick r:id="rId4" action="ppaction://hlinksldjump"/>
          </p:cNvPr>
          <p:cNvSpPr/>
          <p:nvPr/>
        </p:nvSpPr>
        <p:spPr>
          <a:xfrm>
            <a:off x="7164832" y="5707380"/>
            <a:ext cx="1005840" cy="201168"/>
          </a:xfrm>
          <a:prstGeom prst="roundRect">
            <a:avLst>
              <a:gd name="adj" fmla="val 50000"/>
            </a:avLst>
          </a:prstGeom>
          <a:solidFill>
            <a:srgbClr val="23795A"/>
          </a:solidFill>
          <a:ln>
            <a:noFill/>
          </a:ln>
        </p:spPr>
        <p:txBody>
          <a:bodyPr wrap="none" lIns="0" tIns="0" rIns="0" bIns="0" rtlCol="0" anchor="ctr"/>
          <a:lstStyle/>
          <a:p>
            <a:pPr algn="ctr"/>
            <a:r>
              <a:rPr sz="900" b="1">
                <a:solidFill>
                  <a:srgbClr val="FFFFFF"/>
                </a:solidFill>
                <a:latin typeface="Calibri"/>
              </a:rPr>
              <a:t>Unterschritte ›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bgerundetes Rechteck 2">
            <a:extLst>
              <a:ext uri="{FF2B5EF4-FFF2-40B4-BE49-F238E27FC236}">
                <a16:creationId xmlns:a16="http://schemas.microsoft.com/office/drawing/2014/main" id="{B39D155B-68ED-885B-0F6C-2E144B56CB31}"/>
              </a:ext>
            </a:extLst>
          </p:cNvPr>
          <p:cNvSpPr/>
          <p:nvPr/>
        </p:nvSpPr>
        <p:spPr>
          <a:xfrm rot="18873069">
            <a:off x="11287656" y="4282698"/>
            <a:ext cx="1940707" cy="2300158"/>
          </a:xfrm>
          <a:prstGeom prst="roundRect">
            <a:avLst>
              <a:gd name="adj" fmla="val 8911"/>
            </a:avLst>
          </a:prstGeom>
          <a:solidFill>
            <a:srgbClr val="F0F7FA">
              <a:alpha val="94902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" name="Abgerundetes Rechteck 3">
            <a:extLst>
              <a:ext uri="{FF2B5EF4-FFF2-40B4-BE49-F238E27FC236}">
                <a16:creationId xmlns:a16="http://schemas.microsoft.com/office/drawing/2014/main" id="{9A97E455-F5C9-C89D-1FED-1C02DD38B381}"/>
              </a:ext>
            </a:extLst>
          </p:cNvPr>
          <p:cNvSpPr/>
          <p:nvPr/>
        </p:nvSpPr>
        <p:spPr>
          <a:xfrm rot="18873069">
            <a:off x="9684207" y="5807992"/>
            <a:ext cx="4434904" cy="2090766"/>
          </a:xfrm>
          <a:prstGeom prst="roundRect">
            <a:avLst>
              <a:gd name="adj" fmla="val 8911"/>
            </a:avLst>
          </a:prstGeom>
          <a:solidFill>
            <a:srgbClr val="014570">
              <a:alpha val="50196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" name="Abgerundetes Rechteck 4">
            <a:extLst>
              <a:ext uri="{FF2B5EF4-FFF2-40B4-BE49-F238E27FC236}">
                <a16:creationId xmlns:a16="http://schemas.microsoft.com/office/drawing/2014/main" id="{607CA121-CFAA-3AE2-6202-CCB64A2601F3}"/>
              </a:ext>
            </a:extLst>
          </p:cNvPr>
          <p:cNvSpPr/>
          <p:nvPr/>
        </p:nvSpPr>
        <p:spPr>
          <a:xfrm rot="18961199">
            <a:off x="8739875" y="6753427"/>
            <a:ext cx="3970899" cy="3786415"/>
          </a:xfrm>
          <a:prstGeom prst="roundRect">
            <a:avLst>
              <a:gd name="adj" fmla="val 8911"/>
            </a:avLst>
          </a:prstGeom>
          <a:noFill/>
          <a:ln w="28575">
            <a:solidFill>
              <a:srgbClr val="00B05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7" name="Grafik 9">
            <a:extLst>
              <a:ext uri="{FF2B5EF4-FFF2-40B4-BE49-F238E27FC236}">
                <a16:creationId xmlns:a16="http://schemas.microsoft.com/office/drawing/2014/main" id="{E0B14BFC-684E-9362-E821-18949D8EA9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67160" y="348661"/>
            <a:ext cx="1917789" cy="4787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5" name="Gerade Verbindung 14">
            <a:extLst>
              <a:ext uri="{FF2B5EF4-FFF2-40B4-BE49-F238E27FC236}">
                <a16:creationId xmlns:a16="http://schemas.microsoft.com/office/drawing/2014/main" id="{0832B4B7-D281-E07A-52A7-A09E4B37DB28}"/>
              </a:ext>
            </a:extLst>
          </p:cNvPr>
          <p:cNvCxnSpPr>
            <a:cxnSpLocks/>
          </p:cNvCxnSpPr>
          <p:nvPr/>
        </p:nvCxnSpPr>
        <p:spPr>
          <a:xfrm>
            <a:off x="566056" y="6344268"/>
            <a:ext cx="8034247" cy="0"/>
          </a:xfrm>
          <a:prstGeom prst="line">
            <a:avLst/>
          </a:prstGeom>
          <a:ln w="9525">
            <a:solidFill>
              <a:srgbClr val="7795AC">
                <a:alpha val="50196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feld 11">
            <a:extLst>
              <a:ext uri="{FF2B5EF4-FFF2-40B4-BE49-F238E27FC236}">
                <a16:creationId xmlns:a16="http://schemas.microsoft.com/office/drawing/2014/main" id="{C4364CFA-3DBA-4409-0B14-1D75FD5D00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9243" y="348661"/>
            <a:ext cx="8968991" cy="11387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de-DE" altLang="de-DE" sz="3600" b="1" dirty="0">
                <a:solidFill>
                  <a:srgbClr val="495663"/>
                </a:solidFill>
              </a:rPr>
              <a:t>Handlungskette</a:t>
            </a:r>
          </a:p>
          <a:p>
            <a:pPr eaLnBrk="1" hangingPunct="1"/>
            <a:r>
              <a:rPr lang="de-DE" altLang="de-DE" sz="3200" dirty="0">
                <a:solidFill>
                  <a:srgbClr val="81BDD3"/>
                </a:solidFill>
              </a:rPr>
              <a:t>Unser Plan: betroffene Person</a:t>
            </a:r>
          </a:p>
        </p:txBody>
      </p:sp>
      <p:sp>
        <p:nvSpPr>
          <p:cNvPr id="23" name="Rounded Rectangle 22">
            <a:hlinkClick r:id="rId3" action="ppaction://hlinksldjump"/>
          </p:cNvPr>
          <p:cNvSpPr/>
          <p:nvPr/>
        </p:nvSpPr>
        <p:spPr>
          <a:xfrm>
            <a:off x="566928" y="1463040"/>
            <a:ext cx="1472184" cy="256032"/>
          </a:xfrm>
          <a:prstGeom prst="roundRect">
            <a:avLst>
              <a:gd name="adj" fmla="val 50000"/>
            </a:avLst>
          </a:prstGeom>
          <a:solidFill>
            <a:srgbClr val="EDEFF1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Oval 23"/>
          <p:cNvSpPr/>
          <p:nvPr/>
        </p:nvSpPr>
        <p:spPr>
          <a:xfrm>
            <a:off x="603504" y="1490472"/>
            <a:ext cx="201168" cy="201168"/>
          </a:xfrm>
          <a:prstGeom prst="ellipse">
            <a:avLst/>
          </a:prstGeom>
          <a:solidFill>
            <a:srgbClr val="6E7B85"/>
          </a:solidFill>
          <a:ln>
            <a:noFill/>
          </a:ln>
        </p:spPr>
        <p:txBody>
          <a:bodyPr wrap="none" lIns="0" tIns="0" rIns="0" bIns="0" rtlCol="0" anchor="ctr"/>
          <a:lstStyle/>
          <a:p>
            <a:pPr algn="ctr"/>
            <a:r>
              <a:rPr sz="900" b="1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59536" y="1463040"/>
            <a:ext cx="1179576" cy="25603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050" b="1" i="0">
                <a:solidFill>
                  <a:srgbClr val="495663"/>
                </a:solidFill>
                <a:latin typeface="Calibri"/>
              </a:rPr>
              <a:t>Sofort handeln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112264" y="1463040"/>
            <a:ext cx="137160" cy="25603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300" b="0" i="0">
                <a:solidFill>
                  <a:srgbClr val="6B7A84"/>
                </a:solidFill>
                <a:latin typeface="Calibri"/>
              </a:rPr>
              <a:t>›</a:t>
            </a:r>
          </a:p>
        </p:txBody>
      </p:sp>
      <p:sp>
        <p:nvSpPr>
          <p:cNvPr id="27" name="Rounded Rectangle 26">
            <a:hlinkClick r:id="rId3" action="ppaction://hlinksldjump"/>
          </p:cNvPr>
          <p:cNvSpPr/>
          <p:nvPr/>
        </p:nvSpPr>
        <p:spPr>
          <a:xfrm>
            <a:off x="2267712" y="1463040"/>
            <a:ext cx="1083564" cy="256032"/>
          </a:xfrm>
          <a:prstGeom prst="roundRect">
            <a:avLst>
              <a:gd name="adj" fmla="val 50000"/>
            </a:avLst>
          </a:prstGeom>
          <a:solidFill>
            <a:srgbClr val="EAF4F9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Oval 27"/>
          <p:cNvSpPr/>
          <p:nvPr/>
        </p:nvSpPr>
        <p:spPr>
          <a:xfrm>
            <a:off x="2304288" y="1490472"/>
            <a:ext cx="201168" cy="201168"/>
          </a:xfrm>
          <a:prstGeom prst="ellipse">
            <a:avLst/>
          </a:prstGeom>
          <a:solidFill>
            <a:srgbClr val="81BDD3"/>
          </a:solidFill>
          <a:ln>
            <a:noFill/>
          </a:ln>
        </p:spPr>
        <p:txBody>
          <a:bodyPr wrap="none" lIns="0" tIns="0" rIns="0" bIns="0" rtlCol="0" anchor="ctr"/>
          <a:lstStyle/>
          <a:p>
            <a:pPr algn="ctr"/>
            <a:r>
              <a:rPr sz="900" b="1">
                <a:solidFill>
                  <a:srgbClr val="2F4A58"/>
                </a:solidFill>
                <a:latin typeface="Calibri"/>
              </a:rPr>
              <a:t>2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2560320" y="1463040"/>
            <a:ext cx="790956" cy="25603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050" b="1" i="0">
                <a:solidFill>
                  <a:srgbClr val="495663"/>
                </a:solidFill>
                <a:latin typeface="Calibri"/>
              </a:rPr>
              <a:t>Aufklären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3424428" y="1463040"/>
            <a:ext cx="137160" cy="25603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300" b="0" i="0">
                <a:solidFill>
                  <a:srgbClr val="6B7A84"/>
                </a:solidFill>
                <a:latin typeface="Calibri"/>
              </a:rPr>
              <a:t>›</a:t>
            </a:r>
          </a:p>
        </p:txBody>
      </p:sp>
      <p:sp>
        <p:nvSpPr>
          <p:cNvPr id="31" name="Rounded Rectangle 30">
            <a:hlinkClick r:id="rId3" action="ppaction://hlinksldjump"/>
          </p:cNvPr>
          <p:cNvSpPr/>
          <p:nvPr/>
        </p:nvSpPr>
        <p:spPr>
          <a:xfrm>
            <a:off x="3579876" y="1463040"/>
            <a:ext cx="4431182" cy="256032"/>
          </a:xfrm>
          <a:prstGeom prst="roundRect">
            <a:avLst>
              <a:gd name="adj" fmla="val 50000"/>
            </a:avLst>
          </a:prstGeom>
          <a:solidFill>
            <a:srgbClr val="E8F3EC"/>
          </a:solidFill>
          <a:ln w="15875">
            <a:solidFill>
              <a:srgbClr val="23795A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Oval 31"/>
          <p:cNvSpPr/>
          <p:nvPr/>
        </p:nvSpPr>
        <p:spPr>
          <a:xfrm>
            <a:off x="3616452" y="1490472"/>
            <a:ext cx="201168" cy="201168"/>
          </a:xfrm>
          <a:prstGeom prst="ellipse">
            <a:avLst/>
          </a:prstGeom>
          <a:solidFill>
            <a:srgbClr val="23795A"/>
          </a:solidFill>
          <a:ln>
            <a:noFill/>
          </a:ln>
        </p:spPr>
        <p:txBody>
          <a:bodyPr wrap="none" lIns="0" tIns="0" rIns="0" bIns="0" rtlCol="0" anchor="ctr"/>
          <a:lstStyle/>
          <a:p>
            <a:pPr algn="ctr"/>
            <a:r>
              <a:rPr sz="900" b="1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3872484" y="1463040"/>
            <a:ext cx="4138574" cy="25603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050" b="1" i="0">
                <a:solidFill>
                  <a:srgbClr val="495663"/>
                </a:solidFill>
                <a:latin typeface="Calibri"/>
              </a:rPr>
              <a:t>Unterstützen  ›  </a:t>
            </a:r>
            <a:r>
              <a:rPr sz="1050" b="1" i="0">
                <a:solidFill>
                  <a:srgbClr val="23795A"/>
                </a:solidFill>
                <a:latin typeface="Calibri"/>
              </a:rPr>
              <a:t>Maßnahmen betroffene Person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566928" y="1810512"/>
            <a:ext cx="11128248" cy="2157984"/>
          </a:xfrm>
          <a:prstGeom prst="roundRect">
            <a:avLst>
              <a:gd name="adj" fmla="val 6000"/>
            </a:avLst>
          </a:prstGeom>
          <a:solidFill>
            <a:srgbClr val="E8F3EC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cxnSp>
        <p:nvCxnSpPr>
          <p:cNvPr id="35" name="Connector 34"/>
          <p:cNvCxnSpPr/>
          <p:nvPr/>
        </p:nvCxnSpPr>
        <p:spPr>
          <a:xfrm>
            <a:off x="2157984" y="1993392"/>
            <a:ext cx="0" cy="1792223"/>
          </a:xfrm>
          <a:prstGeom prst="line">
            <a:avLst/>
          </a:prstGeom>
          <a:ln w="12700" cap="rnd">
            <a:solidFill>
              <a:srgbClr val="C6DAD9"/>
            </a:solidFill>
          </a:ln>
        </p:spPr>
      </p:cxnSp>
      <p:sp>
        <p:nvSpPr>
          <p:cNvPr id="36" name="TextBox 35"/>
          <p:cNvSpPr txBox="1"/>
          <p:nvPr/>
        </p:nvSpPr>
        <p:spPr>
          <a:xfrm>
            <a:off x="731520" y="2011680"/>
            <a:ext cx="1371600" cy="5029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92000"/>
              </a:lnSpc>
            </a:pPr>
            <a:r>
              <a:rPr sz="1450" b="1" i="0">
                <a:solidFill>
                  <a:srgbClr val="495663"/>
                </a:solidFill>
                <a:latin typeface="Calibri"/>
              </a:rPr>
              <a:t>Einmaliger
Vorfall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731520" y="2542032"/>
            <a:ext cx="1371600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95000"/>
              </a:lnSpc>
            </a:pPr>
            <a:r>
              <a:rPr sz="1000" b="0" i="0">
                <a:solidFill>
                  <a:srgbClr val="6B7A84"/>
                </a:solidFill>
                <a:latin typeface="Calibri"/>
              </a:rPr>
              <a:t>erster Vorfall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2313432" y="1911095"/>
            <a:ext cx="2103120" cy="1700784"/>
          </a:xfrm>
          <a:prstGeom prst="roundRect">
            <a:avLst>
              <a:gd name="adj" fmla="val 7000"/>
            </a:avLst>
          </a:prstGeom>
          <a:solidFill>
            <a:srgbClr val="FFFFFF"/>
          </a:solidFill>
          <a:ln w="12700">
            <a:solidFill>
              <a:srgbClr val="DCE6E5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9" name="Oval 38"/>
          <p:cNvSpPr/>
          <p:nvPr/>
        </p:nvSpPr>
        <p:spPr>
          <a:xfrm>
            <a:off x="2423160" y="2020824"/>
            <a:ext cx="274320" cy="274320"/>
          </a:xfrm>
          <a:prstGeom prst="ellipse">
            <a:avLst/>
          </a:prstGeom>
          <a:solidFill>
            <a:srgbClr val="23795A"/>
          </a:solidFill>
          <a:ln>
            <a:noFill/>
          </a:ln>
        </p:spPr>
        <p:txBody>
          <a:bodyPr wrap="none" lIns="0" tIns="0" rIns="0" bIns="0" rtlCol="0" anchor="ctr"/>
          <a:lstStyle/>
          <a:p>
            <a:pPr algn="ctr"/>
            <a:r>
              <a:rPr sz="1050" b="1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40" name="Rounded Rectangle 39"/>
          <p:cNvSpPr/>
          <p:nvPr/>
        </p:nvSpPr>
        <p:spPr>
          <a:xfrm>
            <a:off x="2788920" y="2048255"/>
            <a:ext cx="475488" cy="201168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B8C6CC"/>
            </a:solidFill>
          </a:ln>
        </p:spPr>
        <p:txBody>
          <a:bodyPr wrap="none" lIns="0" tIns="0" rIns="0" bIns="0" rtlCol="0" anchor="ctr"/>
          <a:lstStyle/>
          <a:p>
            <a:pPr algn="ctr"/>
            <a:r>
              <a:rPr sz="850" b="0">
                <a:solidFill>
                  <a:srgbClr val="6B7A84"/>
                </a:solidFill>
                <a:latin typeface="Calibri"/>
              </a:rPr>
              <a:t>Pflicht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3300984" y="2048255"/>
            <a:ext cx="475488" cy="201168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B8C6CC"/>
            </a:solidFill>
          </a:ln>
        </p:spPr>
        <p:txBody>
          <a:bodyPr wrap="none" lIns="0" tIns="0" rIns="0" bIns="0" rtlCol="0" anchor="ctr"/>
          <a:lstStyle/>
          <a:p>
            <a:pPr algn="ctr"/>
            <a:r>
              <a:rPr sz="850" b="0">
                <a:solidFill>
                  <a:srgbClr val="6B7A84"/>
                </a:solidFill>
                <a:latin typeface="Calibri"/>
              </a:rPr>
              <a:t>Einigung</a:t>
            </a:r>
          </a:p>
        </p:txBody>
      </p:sp>
      <p:sp>
        <p:nvSpPr>
          <p:cNvPr id="42" name="Rounded Rectangle 41"/>
          <p:cNvSpPr/>
          <p:nvPr/>
        </p:nvSpPr>
        <p:spPr>
          <a:xfrm>
            <a:off x="3813048" y="2048255"/>
            <a:ext cx="475488" cy="201168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B8C6CC"/>
            </a:solidFill>
          </a:ln>
        </p:spPr>
        <p:txBody>
          <a:bodyPr wrap="none" lIns="0" tIns="0" rIns="0" bIns="0" rtlCol="0" anchor="ctr"/>
          <a:lstStyle/>
          <a:p>
            <a:pPr algn="ctr"/>
            <a:r>
              <a:rPr sz="850" b="0">
                <a:solidFill>
                  <a:srgbClr val="6B7A84"/>
                </a:solidFill>
                <a:latin typeface="Calibri"/>
              </a:rPr>
              <a:t>Optional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2441448" y="2414015"/>
            <a:ext cx="1847087" cy="3840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1">
                <a:solidFill>
                  <a:srgbClr val="9AA7AE"/>
                </a:solidFill>
                <a:latin typeface="Calibri"/>
              </a:rPr>
              <a:t>Maßnahme eintragen …</a:t>
            </a:r>
          </a:p>
        </p:txBody>
      </p:sp>
      <p:cxnSp>
        <p:nvCxnSpPr>
          <p:cNvPr id="44" name="Connector 43"/>
          <p:cNvCxnSpPr/>
          <p:nvPr/>
        </p:nvCxnSpPr>
        <p:spPr>
          <a:xfrm>
            <a:off x="2441448" y="3063239"/>
            <a:ext cx="1847088" cy="0"/>
          </a:xfrm>
          <a:prstGeom prst="line">
            <a:avLst/>
          </a:prstGeom>
          <a:ln w="9525" cap="rnd">
            <a:solidFill>
              <a:srgbClr val="E3EBEA"/>
            </a:solidFill>
          </a:ln>
        </p:spPr>
      </p:cxnSp>
      <p:sp>
        <p:nvSpPr>
          <p:cNvPr id="45" name="TextBox 44"/>
          <p:cNvSpPr txBox="1"/>
          <p:nvPr/>
        </p:nvSpPr>
        <p:spPr>
          <a:xfrm>
            <a:off x="2441448" y="3099815"/>
            <a:ext cx="749808" cy="1554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>
                <a:solidFill>
                  <a:srgbClr val="6B7A84"/>
                </a:solidFill>
                <a:latin typeface="Calibri"/>
              </a:rPr>
              <a:t>Anstoß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3182111" y="3099815"/>
            <a:ext cx="1142999" cy="1554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>
                <a:solidFill>
                  <a:srgbClr val="9AA7AE"/>
                </a:solidFill>
                <a:latin typeface="Calibri"/>
              </a:rPr>
              <a:t>…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2441448" y="3250691"/>
            <a:ext cx="749808" cy="1554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>
                <a:solidFill>
                  <a:srgbClr val="6B7A84"/>
                </a:solidFill>
                <a:latin typeface="Calibri"/>
              </a:rPr>
              <a:t>Durchführung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3182111" y="3250691"/>
            <a:ext cx="1142999" cy="1554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>
                <a:solidFill>
                  <a:srgbClr val="9AA7AE"/>
                </a:solidFill>
                <a:latin typeface="Calibri"/>
              </a:rPr>
              <a:t>…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2441448" y="3401568"/>
            <a:ext cx="749808" cy="1554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>
                <a:solidFill>
                  <a:srgbClr val="6B7A84"/>
                </a:solidFill>
                <a:latin typeface="Calibri"/>
              </a:rPr>
              <a:t>Wann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3182111" y="3401568"/>
            <a:ext cx="1142999" cy="1554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>
                <a:solidFill>
                  <a:srgbClr val="9AA7AE"/>
                </a:solidFill>
                <a:latin typeface="Calibri"/>
              </a:rPr>
              <a:t>…</a:t>
            </a:r>
          </a:p>
        </p:txBody>
      </p:sp>
      <p:cxnSp>
        <p:nvCxnSpPr>
          <p:cNvPr id="51" name="Connector 50"/>
          <p:cNvCxnSpPr/>
          <p:nvPr/>
        </p:nvCxnSpPr>
        <p:spPr>
          <a:xfrm>
            <a:off x="4453128" y="2761488"/>
            <a:ext cx="173736" cy="0"/>
          </a:xfrm>
          <a:prstGeom prst="line">
            <a:avLst/>
          </a:prstGeom>
          <a:ln w="22225" cap="rnd">
            <a:solidFill>
              <a:srgbClr val="23795A"/>
            </a:solidFill>
            <a:tailEnd type="triangle" w="med" len="med"/>
          </a:ln>
        </p:spPr>
      </p:cxnSp>
      <p:sp>
        <p:nvSpPr>
          <p:cNvPr id="52" name="Rounded Rectangle 51"/>
          <p:cNvSpPr/>
          <p:nvPr/>
        </p:nvSpPr>
        <p:spPr>
          <a:xfrm>
            <a:off x="4663440" y="1911095"/>
            <a:ext cx="2103120" cy="1700784"/>
          </a:xfrm>
          <a:prstGeom prst="roundRect">
            <a:avLst>
              <a:gd name="adj" fmla="val 7000"/>
            </a:avLst>
          </a:prstGeom>
          <a:solidFill>
            <a:srgbClr val="FFFFFF"/>
          </a:solidFill>
          <a:ln w="12700">
            <a:solidFill>
              <a:srgbClr val="DCE6E5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53" name="Oval 52"/>
          <p:cNvSpPr/>
          <p:nvPr/>
        </p:nvSpPr>
        <p:spPr>
          <a:xfrm>
            <a:off x="4773168" y="2020824"/>
            <a:ext cx="274320" cy="274320"/>
          </a:xfrm>
          <a:prstGeom prst="ellipse">
            <a:avLst/>
          </a:prstGeom>
          <a:solidFill>
            <a:srgbClr val="23795A"/>
          </a:solidFill>
          <a:ln>
            <a:noFill/>
          </a:ln>
        </p:spPr>
        <p:txBody>
          <a:bodyPr wrap="none" lIns="0" tIns="0" rIns="0" bIns="0" rtlCol="0" anchor="ctr"/>
          <a:lstStyle/>
          <a:p>
            <a:pPr algn="ctr"/>
            <a:r>
              <a:rPr sz="1050" b="1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54" name="Rounded Rectangle 53"/>
          <p:cNvSpPr/>
          <p:nvPr/>
        </p:nvSpPr>
        <p:spPr>
          <a:xfrm>
            <a:off x="5138927" y="2048255"/>
            <a:ext cx="475488" cy="201168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B8C6CC"/>
            </a:solidFill>
          </a:ln>
        </p:spPr>
        <p:txBody>
          <a:bodyPr wrap="none" lIns="0" tIns="0" rIns="0" bIns="0" rtlCol="0" anchor="ctr"/>
          <a:lstStyle/>
          <a:p>
            <a:pPr algn="ctr"/>
            <a:r>
              <a:rPr sz="850" b="0">
                <a:solidFill>
                  <a:srgbClr val="6B7A84"/>
                </a:solidFill>
                <a:latin typeface="Calibri"/>
              </a:rPr>
              <a:t>Pflicht</a:t>
            </a:r>
          </a:p>
        </p:txBody>
      </p:sp>
      <p:sp>
        <p:nvSpPr>
          <p:cNvPr id="55" name="Rounded Rectangle 54"/>
          <p:cNvSpPr/>
          <p:nvPr/>
        </p:nvSpPr>
        <p:spPr>
          <a:xfrm>
            <a:off x="5650992" y="2048255"/>
            <a:ext cx="475488" cy="201168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B8C6CC"/>
            </a:solidFill>
          </a:ln>
        </p:spPr>
        <p:txBody>
          <a:bodyPr wrap="none" lIns="0" tIns="0" rIns="0" bIns="0" rtlCol="0" anchor="ctr"/>
          <a:lstStyle/>
          <a:p>
            <a:pPr algn="ctr"/>
            <a:r>
              <a:rPr sz="850" b="0">
                <a:solidFill>
                  <a:srgbClr val="6B7A84"/>
                </a:solidFill>
                <a:latin typeface="Calibri"/>
              </a:rPr>
              <a:t>Einigung</a:t>
            </a:r>
          </a:p>
        </p:txBody>
      </p:sp>
      <p:sp>
        <p:nvSpPr>
          <p:cNvPr id="56" name="Rounded Rectangle 55"/>
          <p:cNvSpPr/>
          <p:nvPr/>
        </p:nvSpPr>
        <p:spPr>
          <a:xfrm>
            <a:off x="6163056" y="2048255"/>
            <a:ext cx="475488" cy="201168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B8C6CC"/>
            </a:solidFill>
          </a:ln>
        </p:spPr>
        <p:txBody>
          <a:bodyPr wrap="none" lIns="0" tIns="0" rIns="0" bIns="0" rtlCol="0" anchor="ctr"/>
          <a:lstStyle/>
          <a:p>
            <a:pPr algn="ctr"/>
            <a:r>
              <a:rPr sz="850" b="0">
                <a:solidFill>
                  <a:srgbClr val="6B7A84"/>
                </a:solidFill>
                <a:latin typeface="Calibri"/>
              </a:rPr>
              <a:t>Optional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4791455" y="2414015"/>
            <a:ext cx="1847087" cy="3840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1">
                <a:solidFill>
                  <a:srgbClr val="9AA7AE"/>
                </a:solidFill>
                <a:latin typeface="Calibri"/>
              </a:rPr>
              <a:t>Maßnahme eintragen …</a:t>
            </a:r>
          </a:p>
        </p:txBody>
      </p:sp>
      <p:cxnSp>
        <p:nvCxnSpPr>
          <p:cNvPr id="58" name="Connector 57"/>
          <p:cNvCxnSpPr/>
          <p:nvPr/>
        </p:nvCxnSpPr>
        <p:spPr>
          <a:xfrm>
            <a:off x="4791455" y="3063239"/>
            <a:ext cx="1847089" cy="0"/>
          </a:xfrm>
          <a:prstGeom prst="line">
            <a:avLst/>
          </a:prstGeom>
          <a:ln w="9525" cap="rnd">
            <a:solidFill>
              <a:srgbClr val="E3EBEA"/>
            </a:solidFill>
          </a:ln>
        </p:spPr>
      </p:cxnSp>
      <p:sp>
        <p:nvSpPr>
          <p:cNvPr id="59" name="TextBox 58"/>
          <p:cNvSpPr txBox="1"/>
          <p:nvPr/>
        </p:nvSpPr>
        <p:spPr>
          <a:xfrm>
            <a:off x="4791455" y="3099815"/>
            <a:ext cx="749808" cy="1554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>
                <a:solidFill>
                  <a:srgbClr val="6B7A84"/>
                </a:solidFill>
                <a:latin typeface="Calibri"/>
              </a:rPr>
              <a:t>Anstoß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5532120" y="3099815"/>
            <a:ext cx="1142999" cy="1554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>
                <a:solidFill>
                  <a:srgbClr val="9AA7AE"/>
                </a:solidFill>
                <a:latin typeface="Calibri"/>
              </a:rPr>
              <a:t>…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4791455" y="3250691"/>
            <a:ext cx="749808" cy="1554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>
                <a:solidFill>
                  <a:srgbClr val="6B7A84"/>
                </a:solidFill>
                <a:latin typeface="Calibri"/>
              </a:rPr>
              <a:t>Durchführung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5532120" y="3250691"/>
            <a:ext cx="1142999" cy="1554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>
                <a:solidFill>
                  <a:srgbClr val="9AA7AE"/>
                </a:solidFill>
                <a:latin typeface="Calibri"/>
              </a:rPr>
              <a:t>…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4791455" y="3401568"/>
            <a:ext cx="749808" cy="1554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>
                <a:solidFill>
                  <a:srgbClr val="6B7A84"/>
                </a:solidFill>
                <a:latin typeface="Calibri"/>
              </a:rPr>
              <a:t>Wann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5532120" y="3401568"/>
            <a:ext cx="1142999" cy="1554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>
                <a:solidFill>
                  <a:srgbClr val="9AA7AE"/>
                </a:solidFill>
                <a:latin typeface="Calibri"/>
              </a:rPr>
              <a:t>…</a:t>
            </a:r>
          </a:p>
        </p:txBody>
      </p:sp>
      <p:cxnSp>
        <p:nvCxnSpPr>
          <p:cNvPr id="65" name="Connector 64"/>
          <p:cNvCxnSpPr/>
          <p:nvPr/>
        </p:nvCxnSpPr>
        <p:spPr>
          <a:xfrm>
            <a:off x="6803136" y="2761488"/>
            <a:ext cx="173736" cy="0"/>
          </a:xfrm>
          <a:prstGeom prst="line">
            <a:avLst/>
          </a:prstGeom>
          <a:ln w="22225" cap="rnd">
            <a:solidFill>
              <a:srgbClr val="23795A"/>
            </a:solidFill>
            <a:tailEnd type="triangle" w="med" len="med"/>
          </a:ln>
        </p:spPr>
      </p:cxnSp>
      <p:sp>
        <p:nvSpPr>
          <p:cNvPr id="66" name="Rounded Rectangle 65"/>
          <p:cNvSpPr/>
          <p:nvPr/>
        </p:nvSpPr>
        <p:spPr>
          <a:xfrm>
            <a:off x="7013448" y="1911095"/>
            <a:ext cx="2103120" cy="1700784"/>
          </a:xfrm>
          <a:prstGeom prst="roundRect">
            <a:avLst>
              <a:gd name="adj" fmla="val 7000"/>
            </a:avLst>
          </a:prstGeom>
          <a:solidFill>
            <a:srgbClr val="FFFFFF"/>
          </a:solidFill>
          <a:ln w="12700">
            <a:solidFill>
              <a:srgbClr val="DCE6E5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67" name="Oval 66"/>
          <p:cNvSpPr/>
          <p:nvPr/>
        </p:nvSpPr>
        <p:spPr>
          <a:xfrm>
            <a:off x="7123176" y="2020824"/>
            <a:ext cx="274320" cy="274320"/>
          </a:xfrm>
          <a:prstGeom prst="ellipse">
            <a:avLst/>
          </a:prstGeom>
          <a:solidFill>
            <a:srgbClr val="23795A"/>
          </a:solidFill>
          <a:ln>
            <a:noFill/>
          </a:ln>
        </p:spPr>
        <p:txBody>
          <a:bodyPr wrap="none" lIns="0" tIns="0" rIns="0" bIns="0" rtlCol="0" anchor="ctr"/>
          <a:lstStyle/>
          <a:p>
            <a:pPr algn="ctr"/>
            <a:r>
              <a:rPr sz="1050" b="1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68" name="Rounded Rectangle 67"/>
          <p:cNvSpPr/>
          <p:nvPr/>
        </p:nvSpPr>
        <p:spPr>
          <a:xfrm>
            <a:off x="7488936" y="2048255"/>
            <a:ext cx="475488" cy="201168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B8C6CC"/>
            </a:solidFill>
          </a:ln>
        </p:spPr>
        <p:txBody>
          <a:bodyPr wrap="none" lIns="0" tIns="0" rIns="0" bIns="0" rtlCol="0" anchor="ctr"/>
          <a:lstStyle/>
          <a:p>
            <a:pPr algn="ctr"/>
            <a:r>
              <a:rPr sz="850" b="0">
                <a:solidFill>
                  <a:srgbClr val="6B7A84"/>
                </a:solidFill>
                <a:latin typeface="Calibri"/>
              </a:rPr>
              <a:t>Pflicht</a:t>
            </a:r>
          </a:p>
        </p:txBody>
      </p:sp>
      <p:sp>
        <p:nvSpPr>
          <p:cNvPr id="69" name="Rounded Rectangle 68"/>
          <p:cNvSpPr/>
          <p:nvPr/>
        </p:nvSpPr>
        <p:spPr>
          <a:xfrm>
            <a:off x="8001000" y="2048255"/>
            <a:ext cx="475488" cy="201168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B8C6CC"/>
            </a:solidFill>
          </a:ln>
        </p:spPr>
        <p:txBody>
          <a:bodyPr wrap="none" lIns="0" tIns="0" rIns="0" bIns="0" rtlCol="0" anchor="ctr"/>
          <a:lstStyle/>
          <a:p>
            <a:pPr algn="ctr"/>
            <a:r>
              <a:rPr sz="850" b="0">
                <a:solidFill>
                  <a:srgbClr val="6B7A84"/>
                </a:solidFill>
                <a:latin typeface="Calibri"/>
              </a:rPr>
              <a:t>Einigung</a:t>
            </a:r>
          </a:p>
        </p:txBody>
      </p:sp>
      <p:sp>
        <p:nvSpPr>
          <p:cNvPr id="70" name="Rounded Rectangle 69"/>
          <p:cNvSpPr/>
          <p:nvPr/>
        </p:nvSpPr>
        <p:spPr>
          <a:xfrm>
            <a:off x="8513064" y="2048255"/>
            <a:ext cx="475488" cy="201168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B8C6CC"/>
            </a:solidFill>
          </a:ln>
        </p:spPr>
        <p:txBody>
          <a:bodyPr wrap="none" lIns="0" tIns="0" rIns="0" bIns="0" rtlCol="0" anchor="ctr"/>
          <a:lstStyle/>
          <a:p>
            <a:pPr algn="ctr"/>
            <a:r>
              <a:rPr sz="850" b="0">
                <a:solidFill>
                  <a:srgbClr val="6B7A84"/>
                </a:solidFill>
                <a:latin typeface="Calibri"/>
              </a:rPr>
              <a:t>Optional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7141464" y="2414015"/>
            <a:ext cx="1847087" cy="3840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1">
                <a:solidFill>
                  <a:srgbClr val="9AA7AE"/>
                </a:solidFill>
                <a:latin typeface="Calibri"/>
              </a:rPr>
              <a:t>Maßnahme eintragen …</a:t>
            </a:r>
          </a:p>
        </p:txBody>
      </p:sp>
      <p:cxnSp>
        <p:nvCxnSpPr>
          <p:cNvPr id="72" name="Connector 71"/>
          <p:cNvCxnSpPr/>
          <p:nvPr/>
        </p:nvCxnSpPr>
        <p:spPr>
          <a:xfrm>
            <a:off x="7141464" y="3063239"/>
            <a:ext cx="1847087" cy="0"/>
          </a:xfrm>
          <a:prstGeom prst="line">
            <a:avLst/>
          </a:prstGeom>
          <a:ln w="9525" cap="rnd">
            <a:solidFill>
              <a:srgbClr val="E3EBEA"/>
            </a:solidFill>
          </a:ln>
        </p:spPr>
      </p:cxnSp>
      <p:sp>
        <p:nvSpPr>
          <p:cNvPr id="73" name="TextBox 72"/>
          <p:cNvSpPr txBox="1"/>
          <p:nvPr/>
        </p:nvSpPr>
        <p:spPr>
          <a:xfrm>
            <a:off x="7141464" y="3099815"/>
            <a:ext cx="749808" cy="1554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>
                <a:solidFill>
                  <a:srgbClr val="6B7A84"/>
                </a:solidFill>
                <a:latin typeface="Calibri"/>
              </a:rPr>
              <a:t>Anstoß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7882127" y="3099815"/>
            <a:ext cx="1142999" cy="1554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>
                <a:solidFill>
                  <a:srgbClr val="9AA7AE"/>
                </a:solidFill>
                <a:latin typeface="Calibri"/>
              </a:rPr>
              <a:t>…</a:t>
            </a:r>
          </a:p>
        </p:txBody>
      </p:sp>
      <p:sp>
        <p:nvSpPr>
          <p:cNvPr id="75" name="TextBox 74"/>
          <p:cNvSpPr txBox="1"/>
          <p:nvPr/>
        </p:nvSpPr>
        <p:spPr>
          <a:xfrm>
            <a:off x="7141464" y="3250691"/>
            <a:ext cx="749808" cy="1554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>
                <a:solidFill>
                  <a:srgbClr val="6B7A84"/>
                </a:solidFill>
                <a:latin typeface="Calibri"/>
              </a:rPr>
              <a:t>Durchführung</a:t>
            </a:r>
          </a:p>
        </p:txBody>
      </p:sp>
      <p:sp>
        <p:nvSpPr>
          <p:cNvPr id="76" name="TextBox 75"/>
          <p:cNvSpPr txBox="1"/>
          <p:nvPr/>
        </p:nvSpPr>
        <p:spPr>
          <a:xfrm>
            <a:off x="7882127" y="3250691"/>
            <a:ext cx="1142999" cy="1554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>
                <a:solidFill>
                  <a:srgbClr val="9AA7AE"/>
                </a:solidFill>
                <a:latin typeface="Calibri"/>
              </a:rPr>
              <a:t>…</a:t>
            </a:r>
          </a:p>
        </p:txBody>
      </p:sp>
      <p:sp>
        <p:nvSpPr>
          <p:cNvPr id="77" name="TextBox 76"/>
          <p:cNvSpPr txBox="1"/>
          <p:nvPr/>
        </p:nvSpPr>
        <p:spPr>
          <a:xfrm>
            <a:off x="7141464" y="3401568"/>
            <a:ext cx="749808" cy="1554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>
                <a:solidFill>
                  <a:srgbClr val="6B7A84"/>
                </a:solidFill>
                <a:latin typeface="Calibri"/>
              </a:rPr>
              <a:t>Wann</a:t>
            </a:r>
          </a:p>
        </p:txBody>
      </p:sp>
      <p:sp>
        <p:nvSpPr>
          <p:cNvPr id="78" name="TextBox 77"/>
          <p:cNvSpPr txBox="1"/>
          <p:nvPr/>
        </p:nvSpPr>
        <p:spPr>
          <a:xfrm>
            <a:off x="7882127" y="3401568"/>
            <a:ext cx="1142999" cy="1554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>
                <a:solidFill>
                  <a:srgbClr val="9AA7AE"/>
                </a:solidFill>
                <a:latin typeface="Calibri"/>
              </a:rPr>
              <a:t>…</a:t>
            </a:r>
          </a:p>
        </p:txBody>
      </p:sp>
      <p:cxnSp>
        <p:nvCxnSpPr>
          <p:cNvPr id="79" name="Connector 78"/>
          <p:cNvCxnSpPr/>
          <p:nvPr/>
        </p:nvCxnSpPr>
        <p:spPr>
          <a:xfrm>
            <a:off x="9153143" y="2761488"/>
            <a:ext cx="173737" cy="0"/>
          </a:xfrm>
          <a:prstGeom prst="line">
            <a:avLst/>
          </a:prstGeom>
          <a:ln w="22225" cap="rnd">
            <a:solidFill>
              <a:srgbClr val="23795A"/>
            </a:solidFill>
            <a:tailEnd type="triangle" w="med" len="med"/>
          </a:ln>
        </p:spPr>
      </p:cxnSp>
      <p:sp>
        <p:nvSpPr>
          <p:cNvPr id="80" name="Rounded Rectangle 79"/>
          <p:cNvSpPr/>
          <p:nvPr/>
        </p:nvSpPr>
        <p:spPr>
          <a:xfrm>
            <a:off x="9363455" y="1911095"/>
            <a:ext cx="2103120" cy="1700784"/>
          </a:xfrm>
          <a:prstGeom prst="roundRect">
            <a:avLst>
              <a:gd name="adj" fmla="val 7000"/>
            </a:avLst>
          </a:prstGeom>
          <a:solidFill>
            <a:srgbClr val="FFFFFF"/>
          </a:solidFill>
          <a:ln w="12700">
            <a:solidFill>
              <a:srgbClr val="DCE6E5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81" name="Oval 80"/>
          <p:cNvSpPr/>
          <p:nvPr/>
        </p:nvSpPr>
        <p:spPr>
          <a:xfrm>
            <a:off x="9473183" y="2020824"/>
            <a:ext cx="274320" cy="274320"/>
          </a:xfrm>
          <a:prstGeom prst="ellipse">
            <a:avLst/>
          </a:prstGeom>
          <a:solidFill>
            <a:srgbClr val="23795A"/>
          </a:solidFill>
          <a:ln>
            <a:noFill/>
          </a:ln>
        </p:spPr>
        <p:txBody>
          <a:bodyPr wrap="none" lIns="0" tIns="0" rIns="0" bIns="0" rtlCol="0" anchor="ctr"/>
          <a:lstStyle/>
          <a:p>
            <a:pPr algn="ctr"/>
            <a:r>
              <a:rPr sz="1050" b="1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82" name="Rounded Rectangle 81"/>
          <p:cNvSpPr/>
          <p:nvPr/>
        </p:nvSpPr>
        <p:spPr>
          <a:xfrm>
            <a:off x="9838943" y="2048255"/>
            <a:ext cx="475488" cy="201168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B8C6CC"/>
            </a:solidFill>
          </a:ln>
        </p:spPr>
        <p:txBody>
          <a:bodyPr wrap="none" lIns="0" tIns="0" rIns="0" bIns="0" rtlCol="0" anchor="ctr"/>
          <a:lstStyle/>
          <a:p>
            <a:pPr algn="ctr"/>
            <a:r>
              <a:rPr sz="850" b="0">
                <a:solidFill>
                  <a:srgbClr val="6B7A84"/>
                </a:solidFill>
                <a:latin typeface="Calibri"/>
              </a:rPr>
              <a:t>Pflicht</a:t>
            </a:r>
          </a:p>
        </p:txBody>
      </p:sp>
      <p:sp>
        <p:nvSpPr>
          <p:cNvPr id="83" name="Rounded Rectangle 82"/>
          <p:cNvSpPr/>
          <p:nvPr/>
        </p:nvSpPr>
        <p:spPr>
          <a:xfrm>
            <a:off x="10351007" y="2048255"/>
            <a:ext cx="475488" cy="201168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B8C6CC"/>
            </a:solidFill>
          </a:ln>
        </p:spPr>
        <p:txBody>
          <a:bodyPr wrap="none" lIns="0" tIns="0" rIns="0" bIns="0" rtlCol="0" anchor="ctr"/>
          <a:lstStyle/>
          <a:p>
            <a:pPr algn="ctr"/>
            <a:r>
              <a:rPr sz="850" b="0">
                <a:solidFill>
                  <a:srgbClr val="6B7A84"/>
                </a:solidFill>
                <a:latin typeface="Calibri"/>
              </a:rPr>
              <a:t>Einigung</a:t>
            </a:r>
          </a:p>
        </p:txBody>
      </p:sp>
      <p:sp>
        <p:nvSpPr>
          <p:cNvPr id="84" name="Rounded Rectangle 83"/>
          <p:cNvSpPr/>
          <p:nvPr/>
        </p:nvSpPr>
        <p:spPr>
          <a:xfrm>
            <a:off x="10863072" y="2048255"/>
            <a:ext cx="475488" cy="201168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B8C6CC"/>
            </a:solidFill>
          </a:ln>
        </p:spPr>
        <p:txBody>
          <a:bodyPr wrap="none" lIns="0" tIns="0" rIns="0" bIns="0" rtlCol="0" anchor="ctr"/>
          <a:lstStyle/>
          <a:p>
            <a:pPr algn="ctr"/>
            <a:r>
              <a:rPr sz="850" b="0">
                <a:solidFill>
                  <a:srgbClr val="6B7A84"/>
                </a:solidFill>
                <a:latin typeface="Calibri"/>
              </a:rPr>
              <a:t>Optional</a:t>
            </a:r>
          </a:p>
        </p:txBody>
      </p:sp>
      <p:sp>
        <p:nvSpPr>
          <p:cNvPr id="85" name="TextBox 84"/>
          <p:cNvSpPr txBox="1"/>
          <p:nvPr/>
        </p:nvSpPr>
        <p:spPr>
          <a:xfrm>
            <a:off x="9491472" y="2414015"/>
            <a:ext cx="1847087" cy="3840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1">
                <a:solidFill>
                  <a:srgbClr val="9AA7AE"/>
                </a:solidFill>
                <a:latin typeface="Calibri"/>
              </a:rPr>
              <a:t>Maßnahme eintragen …</a:t>
            </a:r>
          </a:p>
        </p:txBody>
      </p:sp>
      <p:cxnSp>
        <p:nvCxnSpPr>
          <p:cNvPr id="86" name="Connector 85"/>
          <p:cNvCxnSpPr/>
          <p:nvPr/>
        </p:nvCxnSpPr>
        <p:spPr>
          <a:xfrm>
            <a:off x="9491472" y="3063239"/>
            <a:ext cx="1847087" cy="0"/>
          </a:xfrm>
          <a:prstGeom prst="line">
            <a:avLst/>
          </a:prstGeom>
          <a:ln w="9525" cap="rnd">
            <a:solidFill>
              <a:srgbClr val="E3EBEA"/>
            </a:solidFill>
          </a:ln>
        </p:spPr>
      </p:cxnSp>
      <p:sp>
        <p:nvSpPr>
          <p:cNvPr id="87" name="TextBox 86"/>
          <p:cNvSpPr txBox="1"/>
          <p:nvPr/>
        </p:nvSpPr>
        <p:spPr>
          <a:xfrm>
            <a:off x="9491472" y="3099815"/>
            <a:ext cx="749808" cy="1554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>
                <a:solidFill>
                  <a:srgbClr val="6B7A84"/>
                </a:solidFill>
                <a:latin typeface="Calibri"/>
              </a:rPr>
              <a:t>Anstoß</a:t>
            </a:r>
          </a:p>
        </p:txBody>
      </p:sp>
      <p:sp>
        <p:nvSpPr>
          <p:cNvPr id="88" name="TextBox 87"/>
          <p:cNvSpPr txBox="1"/>
          <p:nvPr/>
        </p:nvSpPr>
        <p:spPr>
          <a:xfrm>
            <a:off x="10232135" y="3099815"/>
            <a:ext cx="1142999" cy="1554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>
                <a:solidFill>
                  <a:srgbClr val="9AA7AE"/>
                </a:solidFill>
                <a:latin typeface="Calibri"/>
              </a:rPr>
              <a:t>…</a:t>
            </a:r>
          </a:p>
        </p:txBody>
      </p:sp>
      <p:sp>
        <p:nvSpPr>
          <p:cNvPr id="89" name="TextBox 88"/>
          <p:cNvSpPr txBox="1"/>
          <p:nvPr/>
        </p:nvSpPr>
        <p:spPr>
          <a:xfrm>
            <a:off x="9491472" y="3250691"/>
            <a:ext cx="749808" cy="1554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>
                <a:solidFill>
                  <a:srgbClr val="6B7A84"/>
                </a:solidFill>
                <a:latin typeface="Calibri"/>
              </a:rPr>
              <a:t>Durchführung</a:t>
            </a:r>
          </a:p>
        </p:txBody>
      </p:sp>
      <p:sp>
        <p:nvSpPr>
          <p:cNvPr id="90" name="TextBox 89"/>
          <p:cNvSpPr txBox="1"/>
          <p:nvPr/>
        </p:nvSpPr>
        <p:spPr>
          <a:xfrm>
            <a:off x="10232135" y="3250691"/>
            <a:ext cx="1142999" cy="1554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>
                <a:solidFill>
                  <a:srgbClr val="9AA7AE"/>
                </a:solidFill>
                <a:latin typeface="Calibri"/>
              </a:rPr>
              <a:t>…</a:t>
            </a:r>
          </a:p>
        </p:txBody>
      </p:sp>
      <p:sp>
        <p:nvSpPr>
          <p:cNvPr id="91" name="TextBox 90"/>
          <p:cNvSpPr txBox="1"/>
          <p:nvPr/>
        </p:nvSpPr>
        <p:spPr>
          <a:xfrm>
            <a:off x="9491472" y="3401568"/>
            <a:ext cx="749808" cy="1554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>
                <a:solidFill>
                  <a:srgbClr val="6B7A84"/>
                </a:solidFill>
                <a:latin typeface="Calibri"/>
              </a:rPr>
              <a:t>Wann</a:t>
            </a:r>
          </a:p>
        </p:txBody>
      </p:sp>
      <p:sp>
        <p:nvSpPr>
          <p:cNvPr id="92" name="TextBox 91"/>
          <p:cNvSpPr txBox="1"/>
          <p:nvPr/>
        </p:nvSpPr>
        <p:spPr>
          <a:xfrm>
            <a:off x="10232135" y="3401568"/>
            <a:ext cx="1142999" cy="1554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>
                <a:solidFill>
                  <a:srgbClr val="9AA7AE"/>
                </a:solidFill>
                <a:latin typeface="Calibri"/>
              </a:rPr>
              <a:t>…</a:t>
            </a:r>
          </a:p>
        </p:txBody>
      </p:sp>
      <p:sp>
        <p:nvSpPr>
          <p:cNvPr id="93" name="TextBox 92"/>
          <p:cNvSpPr txBox="1"/>
          <p:nvPr/>
        </p:nvSpPr>
        <p:spPr>
          <a:xfrm>
            <a:off x="2313432" y="3685032"/>
            <a:ext cx="1463040" cy="2286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000" b="1" i="0">
                <a:solidFill>
                  <a:srgbClr val="495663"/>
                </a:solidFill>
                <a:latin typeface="Calibri"/>
              </a:rPr>
              <a:t>Optional zusätzlich:</a:t>
            </a:r>
          </a:p>
        </p:txBody>
      </p:sp>
      <p:sp>
        <p:nvSpPr>
          <p:cNvPr id="94" name="Rounded Rectangle 93"/>
          <p:cNvSpPr/>
          <p:nvPr/>
        </p:nvSpPr>
        <p:spPr>
          <a:xfrm>
            <a:off x="3639311" y="3685032"/>
            <a:ext cx="7845552" cy="22860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9525">
            <a:solidFill>
              <a:srgbClr val="B8C6CC"/>
            </a:solidFill>
          </a:ln>
        </p:spPr>
        <p:txBody>
          <a:bodyPr wrap="none" lIns="0" tIns="0" rIns="0" bIns="0" rtlCol="0" anchor="ctr"/>
          <a:lstStyle/>
          <a:p>
            <a:pPr algn="ctr"/>
            <a:r>
              <a:rPr sz="950" b="0">
                <a:solidFill>
                  <a:srgbClr val="9AA7AE"/>
                </a:solidFill>
                <a:latin typeface="Calibri"/>
              </a:rPr>
              <a:t>weitere Maßnahmen eintragen …</a:t>
            </a:r>
          </a:p>
        </p:txBody>
      </p:sp>
      <p:sp>
        <p:nvSpPr>
          <p:cNvPr id="95" name="Rounded Rectangle 94"/>
          <p:cNvSpPr/>
          <p:nvPr/>
        </p:nvSpPr>
        <p:spPr>
          <a:xfrm>
            <a:off x="566928" y="4078224"/>
            <a:ext cx="11128248" cy="2157984"/>
          </a:xfrm>
          <a:prstGeom prst="roundRect">
            <a:avLst>
              <a:gd name="adj" fmla="val 6000"/>
            </a:avLst>
          </a:prstGeom>
          <a:solidFill>
            <a:srgbClr val="E8F3EC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cxnSp>
        <p:nvCxnSpPr>
          <p:cNvPr id="96" name="Connector 95"/>
          <p:cNvCxnSpPr/>
          <p:nvPr/>
        </p:nvCxnSpPr>
        <p:spPr>
          <a:xfrm>
            <a:off x="2157984" y="4261104"/>
            <a:ext cx="0" cy="1792224"/>
          </a:xfrm>
          <a:prstGeom prst="line">
            <a:avLst/>
          </a:prstGeom>
          <a:ln w="12700" cap="rnd">
            <a:solidFill>
              <a:srgbClr val="C6DAD9"/>
            </a:solidFill>
          </a:ln>
        </p:spPr>
      </p:cxnSp>
      <p:sp>
        <p:nvSpPr>
          <p:cNvPr id="97" name="TextBox 96"/>
          <p:cNvSpPr txBox="1"/>
          <p:nvPr/>
        </p:nvSpPr>
        <p:spPr>
          <a:xfrm>
            <a:off x="731520" y="4279392"/>
            <a:ext cx="1371600" cy="5029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92000"/>
              </a:lnSpc>
            </a:pPr>
            <a:r>
              <a:rPr sz="1450" b="1" i="0">
                <a:solidFill>
                  <a:srgbClr val="495663"/>
                </a:solidFill>
                <a:latin typeface="Calibri"/>
              </a:rPr>
              <a:t>Wiederholter
Vorfall</a:t>
            </a:r>
          </a:p>
        </p:txBody>
      </p:sp>
      <p:sp>
        <p:nvSpPr>
          <p:cNvPr id="98" name="TextBox 97"/>
          <p:cNvSpPr txBox="1"/>
          <p:nvPr/>
        </p:nvSpPr>
        <p:spPr>
          <a:xfrm>
            <a:off x="731520" y="4809744"/>
            <a:ext cx="1371600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95000"/>
              </a:lnSpc>
            </a:pPr>
            <a:r>
              <a:rPr sz="1000" b="0" i="0">
                <a:solidFill>
                  <a:srgbClr val="6B7A84"/>
                </a:solidFill>
                <a:latin typeface="Calibri"/>
              </a:rPr>
              <a:t>ab dem 2. Vorfall –
in Clama per
Häufigkeitsschwelle</a:t>
            </a:r>
          </a:p>
        </p:txBody>
      </p:sp>
      <p:sp>
        <p:nvSpPr>
          <p:cNvPr id="99" name="Rounded Rectangle 98"/>
          <p:cNvSpPr/>
          <p:nvPr/>
        </p:nvSpPr>
        <p:spPr>
          <a:xfrm>
            <a:off x="2313432" y="4178808"/>
            <a:ext cx="2103120" cy="1700784"/>
          </a:xfrm>
          <a:prstGeom prst="roundRect">
            <a:avLst>
              <a:gd name="adj" fmla="val 7000"/>
            </a:avLst>
          </a:prstGeom>
          <a:solidFill>
            <a:srgbClr val="FFFFFF"/>
          </a:solidFill>
          <a:ln w="12700">
            <a:solidFill>
              <a:srgbClr val="DCE6E5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00" name="Oval 99"/>
          <p:cNvSpPr/>
          <p:nvPr/>
        </p:nvSpPr>
        <p:spPr>
          <a:xfrm>
            <a:off x="2423160" y="4288536"/>
            <a:ext cx="274320" cy="274320"/>
          </a:xfrm>
          <a:prstGeom prst="ellipse">
            <a:avLst/>
          </a:prstGeom>
          <a:solidFill>
            <a:srgbClr val="23795A"/>
          </a:solidFill>
          <a:ln>
            <a:noFill/>
          </a:ln>
        </p:spPr>
        <p:txBody>
          <a:bodyPr wrap="none" lIns="0" tIns="0" rIns="0" bIns="0" rtlCol="0" anchor="ctr"/>
          <a:lstStyle/>
          <a:p>
            <a:pPr algn="ctr"/>
            <a:r>
              <a:rPr sz="1050" b="1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101" name="Rounded Rectangle 100"/>
          <p:cNvSpPr/>
          <p:nvPr/>
        </p:nvSpPr>
        <p:spPr>
          <a:xfrm>
            <a:off x="2788920" y="4315968"/>
            <a:ext cx="475488" cy="201168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B8C6CC"/>
            </a:solidFill>
          </a:ln>
        </p:spPr>
        <p:txBody>
          <a:bodyPr wrap="none" lIns="0" tIns="0" rIns="0" bIns="0" rtlCol="0" anchor="ctr"/>
          <a:lstStyle/>
          <a:p>
            <a:pPr algn="ctr"/>
            <a:r>
              <a:rPr sz="850" b="0">
                <a:solidFill>
                  <a:srgbClr val="6B7A84"/>
                </a:solidFill>
                <a:latin typeface="Calibri"/>
              </a:rPr>
              <a:t>Pflicht</a:t>
            </a:r>
          </a:p>
        </p:txBody>
      </p:sp>
      <p:sp>
        <p:nvSpPr>
          <p:cNvPr id="102" name="Rounded Rectangle 101"/>
          <p:cNvSpPr/>
          <p:nvPr/>
        </p:nvSpPr>
        <p:spPr>
          <a:xfrm>
            <a:off x="3300984" y="4315968"/>
            <a:ext cx="475488" cy="201168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B8C6CC"/>
            </a:solidFill>
          </a:ln>
        </p:spPr>
        <p:txBody>
          <a:bodyPr wrap="none" lIns="0" tIns="0" rIns="0" bIns="0" rtlCol="0" anchor="ctr"/>
          <a:lstStyle/>
          <a:p>
            <a:pPr algn="ctr"/>
            <a:r>
              <a:rPr sz="850" b="0">
                <a:solidFill>
                  <a:srgbClr val="6B7A84"/>
                </a:solidFill>
                <a:latin typeface="Calibri"/>
              </a:rPr>
              <a:t>Einigung</a:t>
            </a:r>
          </a:p>
        </p:txBody>
      </p:sp>
      <p:sp>
        <p:nvSpPr>
          <p:cNvPr id="103" name="Rounded Rectangle 102"/>
          <p:cNvSpPr/>
          <p:nvPr/>
        </p:nvSpPr>
        <p:spPr>
          <a:xfrm>
            <a:off x="3813048" y="4315968"/>
            <a:ext cx="475488" cy="201168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B8C6CC"/>
            </a:solidFill>
          </a:ln>
        </p:spPr>
        <p:txBody>
          <a:bodyPr wrap="none" lIns="0" tIns="0" rIns="0" bIns="0" rtlCol="0" anchor="ctr"/>
          <a:lstStyle/>
          <a:p>
            <a:pPr algn="ctr"/>
            <a:r>
              <a:rPr sz="850" b="0">
                <a:solidFill>
                  <a:srgbClr val="6B7A84"/>
                </a:solidFill>
                <a:latin typeface="Calibri"/>
              </a:rPr>
              <a:t>Optional</a:t>
            </a:r>
          </a:p>
        </p:txBody>
      </p:sp>
      <p:sp>
        <p:nvSpPr>
          <p:cNvPr id="104" name="TextBox 103"/>
          <p:cNvSpPr txBox="1"/>
          <p:nvPr/>
        </p:nvSpPr>
        <p:spPr>
          <a:xfrm>
            <a:off x="2441448" y="4681728"/>
            <a:ext cx="1847087" cy="3840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1">
                <a:solidFill>
                  <a:srgbClr val="9AA7AE"/>
                </a:solidFill>
                <a:latin typeface="Calibri"/>
              </a:rPr>
              <a:t>Maßnahme eintragen …</a:t>
            </a:r>
          </a:p>
        </p:txBody>
      </p:sp>
      <p:cxnSp>
        <p:nvCxnSpPr>
          <p:cNvPr id="105" name="Connector 104"/>
          <p:cNvCxnSpPr/>
          <p:nvPr/>
        </p:nvCxnSpPr>
        <p:spPr>
          <a:xfrm>
            <a:off x="2441448" y="5330952"/>
            <a:ext cx="1847088" cy="0"/>
          </a:xfrm>
          <a:prstGeom prst="line">
            <a:avLst/>
          </a:prstGeom>
          <a:ln w="9525" cap="rnd">
            <a:solidFill>
              <a:srgbClr val="E3EBEA"/>
            </a:solidFill>
          </a:ln>
        </p:spPr>
      </p:cxnSp>
      <p:sp>
        <p:nvSpPr>
          <p:cNvPr id="106" name="TextBox 105"/>
          <p:cNvSpPr txBox="1"/>
          <p:nvPr/>
        </p:nvSpPr>
        <p:spPr>
          <a:xfrm>
            <a:off x="2441448" y="5367528"/>
            <a:ext cx="749808" cy="1554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>
                <a:solidFill>
                  <a:srgbClr val="6B7A84"/>
                </a:solidFill>
                <a:latin typeface="Calibri"/>
              </a:rPr>
              <a:t>Anstoß</a:t>
            </a:r>
          </a:p>
        </p:txBody>
      </p:sp>
      <p:sp>
        <p:nvSpPr>
          <p:cNvPr id="107" name="TextBox 106"/>
          <p:cNvSpPr txBox="1"/>
          <p:nvPr/>
        </p:nvSpPr>
        <p:spPr>
          <a:xfrm>
            <a:off x="3182111" y="5367528"/>
            <a:ext cx="1142999" cy="1554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>
                <a:solidFill>
                  <a:srgbClr val="9AA7AE"/>
                </a:solidFill>
                <a:latin typeface="Calibri"/>
              </a:rPr>
              <a:t>…</a:t>
            </a:r>
          </a:p>
        </p:txBody>
      </p:sp>
      <p:sp>
        <p:nvSpPr>
          <p:cNvPr id="108" name="TextBox 107"/>
          <p:cNvSpPr txBox="1"/>
          <p:nvPr/>
        </p:nvSpPr>
        <p:spPr>
          <a:xfrm>
            <a:off x="2441448" y="5518404"/>
            <a:ext cx="749808" cy="1554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>
                <a:solidFill>
                  <a:srgbClr val="6B7A84"/>
                </a:solidFill>
                <a:latin typeface="Calibri"/>
              </a:rPr>
              <a:t>Durchführung</a:t>
            </a:r>
          </a:p>
        </p:txBody>
      </p:sp>
      <p:sp>
        <p:nvSpPr>
          <p:cNvPr id="109" name="TextBox 108"/>
          <p:cNvSpPr txBox="1"/>
          <p:nvPr/>
        </p:nvSpPr>
        <p:spPr>
          <a:xfrm>
            <a:off x="3182111" y="5518404"/>
            <a:ext cx="1142999" cy="1554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>
                <a:solidFill>
                  <a:srgbClr val="9AA7AE"/>
                </a:solidFill>
                <a:latin typeface="Calibri"/>
              </a:rPr>
              <a:t>…</a:t>
            </a:r>
          </a:p>
        </p:txBody>
      </p:sp>
      <p:sp>
        <p:nvSpPr>
          <p:cNvPr id="110" name="TextBox 109"/>
          <p:cNvSpPr txBox="1"/>
          <p:nvPr/>
        </p:nvSpPr>
        <p:spPr>
          <a:xfrm>
            <a:off x="2441448" y="5669280"/>
            <a:ext cx="749808" cy="1554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>
                <a:solidFill>
                  <a:srgbClr val="6B7A84"/>
                </a:solidFill>
                <a:latin typeface="Calibri"/>
              </a:rPr>
              <a:t>Wann</a:t>
            </a:r>
          </a:p>
        </p:txBody>
      </p:sp>
      <p:sp>
        <p:nvSpPr>
          <p:cNvPr id="111" name="TextBox 110"/>
          <p:cNvSpPr txBox="1"/>
          <p:nvPr/>
        </p:nvSpPr>
        <p:spPr>
          <a:xfrm>
            <a:off x="3182111" y="5669280"/>
            <a:ext cx="1142999" cy="1554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>
                <a:solidFill>
                  <a:srgbClr val="9AA7AE"/>
                </a:solidFill>
                <a:latin typeface="Calibri"/>
              </a:rPr>
              <a:t>…</a:t>
            </a:r>
          </a:p>
        </p:txBody>
      </p:sp>
      <p:cxnSp>
        <p:nvCxnSpPr>
          <p:cNvPr id="112" name="Connector 111"/>
          <p:cNvCxnSpPr/>
          <p:nvPr/>
        </p:nvCxnSpPr>
        <p:spPr>
          <a:xfrm>
            <a:off x="4453128" y="5029200"/>
            <a:ext cx="173736" cy="0"/>
          </a:xfrm>
          <a:prstGeom prst="line">
            <a:avLst/>
          </a:prstGeom>
          <a:ln w="22225" cap="rnd">
            <a:solidFill>
              <a:srgbClr val="23795A"/>
            </a:solidFill>
            <a:tailEnd type="triangle" w="med" len="med"/>
          </a:ln>
        </p:spPr>
      </p:cxnSp>
      <p:sp>
        <p:nvSpPr>
          <p:cNvPr id="113" name="Rounded Rectangle 112"/>
          <p:cNvSpPr/>
          <p:nvPr/>
        </p:nvSpPr>
        <p:spPr>
          <a:xfrm>
            <a:off x="4663440" y="4178808"/>
            <a:ext cx="2103120" cy="1700784"/>
          </a:xfrm>
          <a:prstGeom prst="roundRect">
            <a:avLst>
              <a:gd name="adj" fmla="val 7000"/>
            </a:avLst>
          </a:prstGeom>
          <a:solidFill>
            <a:srgbClr val="FFFFFF"/>
          </a:solidFill>
          <a:ln w="12700">
            <a:solidFill>
              <a:srgbClr val="DCE6E5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14" name="Oval 113"/>
          <p:cNvSpPr/>
          <p:nvPr/>
        </p:nvSpPr>
        <p:spPr>
          <a:xfrm>
            <a:off x="4773168" y="4288536"/>
            <a:ext cx="274320" cy="274320"/>
          </a:xfrm>
          <a:prstGeom prst="ellipse">
            <a:avLst/>
          </a:prstGeom>
          <a:solidFill>
            <a:srgbClr val="23795A"/>
          </a:solidFill>
          <a:ln>
            <a:noFill/>
          </a:ln>
        </p:spPr>
        <p:txBody>
          <a:bodyPr wrap="none" lIns="0" tIns="0" rIns="0" bIns="0" rtlCol="0" anchor="ctr"/>
          <a:lstStyle/>
          <a:p>
            <a:pPr algn="ctr"/>
            <a:r>
              <a:rPr sz="1050" b="1">
                <a:solidFill>
                  <a:srgbClr val="FFFFFF"/>
                </a:solidFill>
                <a:latin typeface="Calibri"/>
              </a:rPr>
              <a:t>6</a:t>
            </a:r>
          </a:p>
        </p:txBody>
      </p:sp>
      <p:sp>
        <p:nvSpPr>
          <p:cNvPr id="115" name="Rounded Rectangle 114"/>
          <p:cNvSpPr/>
          <p:nvPr/>
        </p:nvSpPr>
        <p:spPr>
          <a:xfrm>
            <a:off x="5138927" y="4315968"/>
            <a:ext cx="475488" cy="201168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B8C6CC"/>
            </a:solidFill>
          </a:ln>
        </p:spPr>
        <p:txBody>
          <a:bodyPr wrap="none" lIns="0" tIns="0" rIns="0" bIns="0" rtlCol="0" anchor="ctr"/>
          <a:lstStyle/>
          <a:p>
            <a:pPr algn="ctr"/>
            <a:r>
              <a:rPr sz="850" b="0">
                <a:solidFill>
                  <a:srgbClr val="6B7A84"/>
                </a:solidFill>
                <a:latin typeface="Calibri"/>
              </a:rPr>
              <a:t>Pflicht</a:t>
            </a:r>
          </a:p>
        </p:txBody>
      </p:sp>
      <p:sp>
        <p:nvSpPr>
          <p:cNvPr id="116" name="Rounded Rectangle 115"/>
          <p:cNvSpPr/>
          <p:nvPr/>
        </p:nvSpPr>
        <p:spPr>
          <a:xfrm>
            <a:off x="5650992" y="4315968"/>
            <a:ext cx="475488" cy="201168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B8C6CC"/>
            </a:solidFill>
          </a:ln>
        </p:spPr>
        <p:txBody>
          <a:bodyPr wrap="none" lIns="0" tIns="0" rIns="0" bIns="0" rtlCol="0" anchor="ctr"/>
          <a:lstStyle/>
          <a:p>
            <a:pPr algn="ctr"/>
            <a:r>
              <a:rPr sz="850" b="0">
                <a:solidFill>
                  <a:srgbClr val="6B7A84"/>
                </a:solidFill>
                <a:latin typeface="Calibri"/>
              </a:rPr>
              <a:t>Einigung</a:t>
            </a:r>
          </a:p>
        </p:txBody>
      </p:sp>
      <p:sp>
        <p:nvSpPr>
          <p:cNvPr id="117" name="Rounded Rectangle 116"/>
          <p:cNvSpPr/>
          <p:nvPr/>
        </p:nvSpPr>
        <p:spPr>
          <a:xfrm>
            <a:off x="6163056" y="4315968"/>
            <a:ext cx="475488" cy="201168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B8C6CC"/>
            </a:solidFill>
          </a:ln>
        </p:spPr>
        <p:txBody>
          <a:bodyPr wrap="none" lIns="0" tIns="0" rIns="0" bIns="0" rtlCol="0" anchor="ctr"/>
          <a:lstStyle/>
          <a:p>
            <a:pPr algn="ctr"/>
            <a:r>
              <a:rPr sz="850" b="0">
                <a:solidFill>
                  <a:srgbClr val="6B7A84"/>
                </a:solidFill>
                <a:latin typeface="Calibri"/>
              </a:rPr>
              <a:t>Optional</a:t>
            </a:r>
          </a:p>
        </p:txBody>
      </p:sp>
      <p:sp>
        <p:nvSpPr>
          <p:cNvPr id="118" name="TextBox 117"/>
          <p:cNvSpPr txBox="1"/>
          <p:nvPr/>
        </p:nvSpPr>
        <p:spPr>
          <a:xfrm>
            <a:off x="4791455" y="4681728"/>
            <a:ext cx="1847087" cy="3840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1">
                <a:solidFill>
                  <a:srgbClr val="9AA7AE"/>
                </a:solidFill>
                <a:latin typeface="Calibri"/>
              </a:rPr>
              <a:t>Maßnahme eintragen …</a:t>
            </a:r>
          </a:p>
        </p:txBody>
      </p:sp>
      <p:cxnSp>
        <p:nvCxnSpPr>
          <p:cNvPr id="119" name="Connector 118"/>
          <p:cNvCxnSpPr/>
          <p:nvPr/>
        </p:nvCxnSpPr>
        <p:spPr>
          <a:xfrm>
            <a:off x="4791455" y="5330952"/>
            <a:ext cx="1847089" cy="0"/>
          </a:xfrm>
          <a:prstGeom prst="line">
            <a:avLst/>
          </a:prstGeom>
          <a:ln w="9525" cap="rnd">
            <a:solidFill>
              <a:srgbClr val="E3EBEA"/>
            </a:solidFill>
          </a:ln>
        </p:spPr>
      </p:cxnSp>
      <p:sp>
        <p:nvSpPr>
          <p:cNvPr id="120" name="TextBox 119"/>
          <p:cNvSpPr txBox="1"/>
          <p:nvPr/>
        </p:nvSpPr>
        <p:spPr>
          <a:xfrm>
            <a:off x="4791455" y="5367528"/>
            <a:ext cx="749808" cy="1554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>
                <a:solidFill>
                  <a:srgbClr val="6B7A84"/>
                </a:solidFill>
                <a:latin typeface="Calibri"/>
              </a:rPr>
              <a:t>Anstoß</a:t>
            </a:r>
          </a:p>
        </p:txBody>
      </p:sp>
      <p:sp>
        <p:nvSpPr>
          <p:cNvPr id="121" name="TextBox 120"/>
          <p:cNvSpPr txBox="1"/>
          <p:nvPr/>
        </p:nvSpPr>
        <p:spPr>
          <a:xfrm>
            <a:off x="5532120" y="5367528"/>
            <a:ext cx="1142999" cy="1554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>
                <a:solidFill>
                  <a:srgbClr val="9AA7AE"/>
                </a:solidFill>
                <a:latin typeface="Calibri"/>
              </a:rPr>
              <a:t>…</a:t>
            </a:r>
          </a:p>
        </p:txBody>
      </p:sp>
      <p:sp>
        <p:nvSpPr>
          <p:cNvPr id="122" name="TextBox 121"/>
          <p:cNvSpPr txBox="1"/>
          <p:nvPr/>
        </p:nvSpPr>
        <p:spPr>
          <a:xfrm>
            <a:off x="4791455" y="5518404"/>
            <a:ext cx="749808" cy="1554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>
                <a:solidFill>
                  <a:srgbClr val="6B7A84"/>
                </a:solidFill>
                <a:latin typeface="Calibri"/>
              </a:rPr>
              <a:t>Durchführung</a:t>
            </a:r>
          </a:p>
        </p:txBody>
      </p:sp>
      <p:sp>
        <p:nvSpPr>
          <p:cNvPr id="123" name="TextBox 122"/>
          <p:cNvSpPr txBox="1"/>
          <p:nvPr/>
        </p:nvSpPr>
        <p:spPr>
          <a:xfrm>
            <a:off x="5532120" y="5518404"/>
            <a:ext cx="1142999" cy="1554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>
                <a:solidFill>
                  <a:srgbClr val="9AA7AE"/>
                </a:solidFill>
                <a:latin typeface="Calibri"/>
              </a:rPr>
              <a:t>…</a:t>
            </a:r>
          </a:p>
        </p:txBody>
      </p:sp>
      <p:sp>
        <p:nvSpPr>
          <p:cNvPr id="124" name="TextBox 123"/>
          <p:cNvSpPr txBox="1"/>
          <p:nvPr/>
        </p:nvSpPr>
        <p:spPr>
          <a:xfrm>
            <a:off x="4791455" y="5669280"/>
            <a:ext cx="749808" cy="1554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>
                <a:solidFill>
                  <a:srgbClr val="6B7A84"/>
                </a:solidFill>
                <a:latin typeface="Calibri"/>
              </a:rPr>
              <a:t>Wann</a:t>
            </a:r>
          </a:p>
        </p:txBody>
      </p:sp>
      <p:sp>
        <p:nvSpPr>
          <p:cNvPr id="125" name="TextBox 124"/>
          <p:cNvSpPr txBox="1"/>
          <p:nvPr/>
        </p:nvSpPr>
        <p:spPr>
          <a:xfrm>
            <a:off x="5532120" y="5669280"/>
            <a:ext cx="1142999" cy="1554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>
                <a:solidFill>
                  <a:srgbClr val="9AA7AE"/>
                </a:solidFill>
                <a:latin typeface="Calibri"/>
              </a:rPr>
              <a:t>…</a:t>
            </a:r>
          </a:p>
        </p:txBody>
      </p:sp>
      <p:cxnSp>
        <p:nvCxnSpPr>
          <p:cNvPr id="126" name="Connector 125"/>
          <p:cNvCxnSpPr/>
          <p:nvPr/>
        </p:nvCxnSpPr>
        <p:spPr>
          <a:xfrm>
            <a:off x="6803136" y="5029200"/>
            <a:ext cx="173736" cy="0"/>
          </a:xfrm>
          <a:prstGeom prst="line">
            <a:avLst/>
          </a:prstGeom>
          <a:ln w="22225" cap="rnd">
            <a:solidFill>
              <a:srgbClr val="23795A"/>
            </a:solidFill>
            <a:tailEnd type="triangle" w="med" len="med"/>
          </a:ln>
        </p:spPr>
      </p:cxnSp>
      <p:sp>
        <p:nvSpPr>
          <p:cNvPr id="127" name="Rounded Rectangle 126"/>
          <p:cNvSpPr/>
          <p:nvPr/>
        </p:nvSpPr>
        <p:spPr>
          <a:xfrm>
            <a:off x="7013448" y="4178808"/>
            <a:ext cx="2103120" cy="1700784"/>
          </a:xfrm>
          <a:prstGeom prst="roundRect">
            <a:avLst>
              <a:gd name="adj" fmla="val 7000"/>
            </a:avLst>
          </a:prstGeom>
          <a:solidFill>
            <a:srgbClr val="FFFFFF"/>
          </a:solidFill>
          <a:ln w="12700">
            <a:solidFill>
              <a:srgbClr val="DCE6E5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28" name="Oval 127"/>
          <p:cNvSpPr/>
          <p:nvPr/>
        </p:nvSpPr>
        <p:spPr>
          <a:xfrm>
            <a:off x="7123176" y="4288536"/>
            <a:ext cx="274320" cy="274320"/>
          </a:xfrm>
          <a:prstGeom prst="ellipse">
            <a:avLst/>
          </a:prstGeom>
          <a:solidFill>
            <a:srgbClr val="23795A"/>
          </a:solidFill>
          <a:ln>
            <a:noFill/>
          </a:ln>
        </p:spPr>
        <p:txBody>
          <a:bodyPr wrap="none" lIns="0" tIns="0" rIns="0" bIns="0" rtlCol="0" anchor="ctr"/>
          <a:lstStyle/>
          <a:p>
            <a:pPr algn="ctr"/>
            <a:r>
              <a:rPr sz="1050" b="1">
                <a:solidFill>
                  <a:srgbClr val="FFFFFF"/>
                </a:solidFill>
                <a:latin typeface="Calibri"/>
              </a:rPr>
              <a:t>7</a:t>
            </a:r>
          </a:p>
        </p:txBody>
      </p:sp>
      <p:sp>
        <p:nvSpPr>
          <p:cNvPr id="129" name="Rounded Rectangle 128"/>
          <p:cNvSpPr/>
          <p:nvPr/>
        </p:nvSpPr>
        <p:spPr>
          <a:xfrm>
            <a:off x="7488936" y="4315968"/>
            <a:ext cx="475488" cy="201168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B8C6CC"/>
            </a:solidFill>
          </a:ln>
        </p:spPr>
        <p:txBody>
          <a:bodyPr wrap="none" lIns="0" tIns="0" rIns="0" bIns="0" rtlCol="0" anchor="ctr"/>
          <a:lstStyle/>
          <a:p>
            <a:pPr algn="ctr"/>
            <a:r>
              <a:rPr sz="850" b="0">
                <a:solidFill>
                  <a:srgbClr val="6B7A84"/>
                </a:solidFill>
                <a:latin typeface="Calibri"/>
              </a:rPr>
              <a:t>Pflicht</a:t>
            </a:r>
          </a:p>
        </p:txBody>
      </p:sp>
      <p:sp>
        <p:nvSpPr>
          <p:cNvPr id="130" name="Rounded Rectangle 129"/>
          <p:cNvSpPr/>
          <p:nvPr/>
        </p:nvSpPr>
        <p:spPr>
          <a:xfrm>
            <a:off x="8001000" y="4315968"/>
            <a:ext cx="475488" cy="201168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B8C6CC"/>
            </a:solidFill>
          </a:ln>
        </p:spPr>
        <p:txBody>
          <a:bodyPr wrap="none" lIns="0" tIns="0" rIns="0" bIns="0" rtlCol="0" anchor="ctr"/>
          <a:lstStyle/>
          <a:p>
            <a:pPr algn="ctr"/>
            <a:r>
              <a:rPr sz="850" b="0">
                <a:solidFill>
                  <a:srgbClr val="6B7A84"/>
                </a:solidFill>
                <a:latin typeface="Calibri"/>
              </a:rPr>
              <a:t>Einigung</a:t>
            </a:r>
          </a:p>
        </p:txBody>
      </p:sp>
      <p:sp>
        <p:nvSpPr>
          <p:cNvPr id="131" name="Rounded Rectangle 130"/>
          <p:cNvSpPr/>
          <p:nvPr/>
        </p:nvSpPr>
        <p:spPr>
          <a:xfrm>
            <a:off x="8513064" y="4315968"/>
            <a:ext cx="475488" cy="201168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B8C6CC"/>
            </a:solidFill>
          </a:ln>
        </p:spPr>
        <p:txBody>
          <a:bodyPr wrap="none" lIns="0" tIns="0" rIns="0" bIns="0" rtlCol="0" anchor="ctr"/>
          <a:lstStyle/>
          <a:p>
            <a:pPr algn="ctr"/>
            <a:r>
              <a:rPr sz="850" b="0">
                <a:solidFill>
                  <a:srgbClr val="6B7A84"/>
                </a:solidFill>
                <a:latin typeface="Calibri"/>
              </a:rPr>
              <a:t>Optional</a:t>
            </a:r>
          </a:p>
        </p:txBody>
      </p:sp>
      <p:sp>
        <p:nvSpPr>
          <p:cNvPr id="132" name="TextBox 131"/>
          <p:cNvSpPr txBox="1"/>
          <p:nvPr/>
        </p:nvSpPr>
        <p:spPr>
          <a:xfrm>
            <a:off x="7141464" y="4681728"/>
            <a:ext cx="1847087" cy="3840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1">
                <a:solidFill>
                  <a:srgbClr val="9AA7AE"/>
                </a:solidFill>
                <a:latin typeface="Calibri"/>
              </a:rPr>
              <a:t>Maßnahme eintragen …</a:t>
            </a:r>
          </a:p>
        </p:txBody>
      </p:sp>
      <p:cxnSp>
        <p:nvCxnSpPr>
          <p:cNvPr id="133" name="Connector 132"/>
          <p:cNvCxnSpPr/>
          <p:nvPr/>
        </p:nvCxnSpPr>
        <p:spPr>
          <a:xfrm>
            <a:off x="7141464" y="5330952"/>
            <a:ext cx="1847087" cy="0"/>
          </a:xfrm>
          <a:prstGeom prst="line">
            <a:avLst/>
          </a:prstGeom>
          <a:ln w="9525" cap="rnd">
            <a:solidFill>
              <a:srgbClr val="E3EBEA"/>
            </a:solidFill>
          </a:ln>
        </p:spPr>
      </p:cxnSp>
      <p:sp>
        <p:nvSpPr>
          <p:cNvPr id="134" name="TextBox 133"/>
          <p:cNvSpPr txBox="1"/>
          <p:nvPr/>
        </p:nvSpPr>
        <p:spPr>
          <a:xfrm>
            <a:off x="7141464" y="5367528"/>
            <a:ext cx="749808" cy="1554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>
                <a:solidFill>
                  <a:srgbClr val="6B7A84"/>
                </a:solidFill>
                <a:latin typeface="Calibri"/>
              </a:rPr>
              <a:t>Anstoß</a:t>
            </a:r>
          </a:p>
        </p:txBody>
      </p:sp>
      <p:sp>
        <p:nvSpPr>
          <p:cNvPr id="135" name="TextBox 134"/>
          <p:cNvSpPr txBox="1"/>
          <p:nvPr/>
        </p:nvSpPr>
        <p:spPr>
          <a:xfrm>
            <a:off x="7882127" y="5367528"/>
            <a:ext cx="1142999" cy="1554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>
                <a:solidFill>
                  <a:srgbClr val="9AA7AE"/>
                </a:solidFill>
                <a:latin typeface="Calibri"/>
              </a:rPr>
              <a:t>…</a:t>
            </a:r>
          </a:p>
        </p:txBody>
      </p:sp>
      <p:sp>
        <p:nvSpPr>
          <p:cNvPr id="136" name="TextBox 135"/>
          <p:cNvSpPr txBox="1"/>
          <p:nvPr/>
        </p:nvSpPr>
        <p:spPr>
          <a:xfrm>
            <a:off x="7141464" y="5518404"/>
            <a:ext cx="749808" cy="1554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>
                <a:solidFill>
                  <a:srgbClr val="6B7A84"/>
                </a:solidFill>
                <a:latin typeface="Calibri"/>
              </a:rPr>
              <a:t>Durchführung</a:t>
            </a:r>
          </a:p>
        </p:txBody>
      </p:sp>
      <p:sp>
        <p:nvSpPr>
          <p:cNvPr id="137" name="TextBox 136"/>
          <p:cNvSpPr txBox="1"/>
          <p:nvPr/>
        </p:nvSpPr>
        <p:spPr>
          <a:xfrm>
            <a:off x="7882127" y="5518404"/>
            <a:ext cx="1142999" cy="1554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>
                <a:solidFill>
                  <a:srgbClr val="9AA7AE"/>
                </a:solidFill>
                <a:latin typeface="Calibri"/>
              </a:rPr>
              <a:t>…</a:t>
            </a:r>
          </a:p>
        </p:txBody>
      </p:sp>
      <p:sp>
        <p:nvSpPr>
          <p:cNvPr id="138" name="TextBox 137"/>
          <p:cNvSpPr txBox="1"/>
          <p:nvPr/>
        </p:nvSpPr>
        <p:spPr>
          <a:xfrm>
            <a:off x="7141464" y="5669280"/>
            <a:ext cx="749808" cy="1554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>
                <a:solidFill>
                  <a:srgbClr val="6B7A84"/>
                </a:solidFill>
                <a:latin typeface="Calibri"/>
              </a:rPr>
              <a:t>Wann</a:t>
            </a:r>
          </a:p>
        </p:txBody>
      </p:sp>
      <p:sp>
        <p:nvSpPr>
          <p:cNvPr id="139" name="TextBox 138"/>
          <p:cNvSpPr txBox="1"/>
          <p:nvPr/>
        </p:nvSpPr>
        <p:spPr>
          <a:xfrm>
            <a:off x="7882127" y="5669280"/>
            <a:ext cx="1142999" cy="1554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>
                <a:solidFill>
                  <a:srgbClr val="9AA7AE"/>
                </a:solidFill>
                <a:latin typeface="Calibri"/>
              </a:rPr>
              <a:t>…</a:t>
            </a:r>
          </a:p>
        </p:txBody>
      </p:sp>
      <p:cxnSp>
        <p:nvCxnSpPr>
          <p:cNvPr id="140" name="Connector 139"/>
          <p:cNvCxnSpPr/>
          <p:nvPr/>
        </p:nvCxnSpPr>
        <p:spPr>
          <a:xfrm>
            <a:off x="9153143" y="5029200"/>
            <a:ext cx="173737" cy="0"/>
          </a:xfrm>
          <a:prstGeom prst="line">
            <a:avLst/>
          </a:prstGeom>
          <a:ln w="22225" cap="rnd">
            <a:solidFill>
              <a:srgbClr val="23795A"/>
            </a:solidFill>
            <a:tailEnd type="triangle" w="med" len="med"/>
          </a:ln>
        </p:spPr>
      </p:cxnSp>
      <p:sp>
        <p:nvSpPr>
          <p:cNvPr id="141" name="Rounded Rectangle 140"/>
          <p:cNvSpPr/>
          <p:nvPr/>
        </p:nvSpPr>
        <p:spPr>
          <a:xfrm>
            <a:off x="9363455" y="4178808"/>
            <a:ext cx="2103120" cy="1700784"/>
          </a:xfrm>
          <a:prstGeom prst="roundRect">
            <a:avLst>
              <a:gd name="adj" fmla="val 7000"/>
            </a:avLst>
          </a:prstGeom>
          <a:solidFill>
            <a:srgbClr val="FFFFFF"/>
          </a:solidFill>
          <a:ln w="12700">
            <a:solidFill>
              <a:srgbClr val="DCE6E5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42" name="Oval 141"/>
          <p:cNvSpPr/>
          <p:nvPr/>
        </p:nvSpPr>
        <p:spPr>
          <a:xfrm>
            <a:off x="9473183" y="4288536"/>
            <a:ext cx="274320" cy="274320"/>
          </a:xfrm>
          <a:prstGeom prst="ellipse">
            <a:avLst/>
          </a:prstGeom>
          <a:solidFill>
            <a:srgbClr val="23795A"/>
          </a:solidFill>
          <a:ln>
            <a:noFill/>
          </a:ln>
        </p:spPr>
        <p:txBody>
          <a:bodyPr wrap="none" lIns="0" tIns="0" rIns="0" bIns="0" rtlCol="0" anchor="ctr"/>
          <a:lstStyle/>
          <a:p>
            <a:pPr algn="ctr"/>
            <a:r>
              <a:rPr sz="1050" b="1">
                <a:solidFill>
                  <a:srgbClr val="FFFFFF"/>
                </a:solidFill>
                <a:latin typeface="Calibri"/>
              </a:rPr>
              <a:t>8</a:t>
            </a:r>
          </a:p>
        </p:txBody>
      </p:sp>
      <p:sp>
        <p:nvSpPr>
          <p:cNvPr id="143" name="Rounded Rectangle 142"/>
          <p:cNvSpPr/>
          <p:nvPr/>
        </p:nvSpPr>
        <p:spPr>
          <a:xfrm>
            <a:off x="9838943" y="4315968"/>
            <a:ext cx="475488" cy="201168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B8C6CC"/>
            </a:solidFill>
          </a:ln>
        </p:spPr>
        <p:txBody>
          <a:bodyPr wrap="none" lIns="0" tIns="0" rIns="0" bIns="0" rtlCol="0" anchor="ctr"/>
          <a:lstStyle/>
          <a:p>
            <a:pPr algn="ctr"/>
            <a:r>
              <a:rPr sz="850" b="0">
                <a:solidFill>
                  <a:srgbClr val="6B7A84"/>
                </a:solidFill>
                <a:latin typeface="Calibri"/>
              </a:rPr>
              <a:t>Pflicht</a:t>
            </a:r>
          </a:p>
        </p:txBody>
      </p:sp>
      <p:sp>
        <p:nvSpPr>
          <p:cNvPr id="144" name="Rounded Rectangle 143"/>
          <p:cNvSpPr/>
          <p:nvPr/>
        </p:nvSpPr>
        <p:spPr>
          <a:xfrm>
            <a:off x="10351007" y="4315968"/>
            <a:ext cx="475488" cy="201168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B8C6CC"/>
            </a:solidFill>
          </a:ln>
        </p:spPr>
        <p:txBody>
          <a:bodyPr wrap="none" lIns="0" tIns="0" rIns="0" bIns="0" rtlCol="0" anchor="ctr"/>
          <a:lstStyle/>
          <a:p>
            <a:pPr algn="ctr"/>
            <a:r>
              <a:rPr sz="850" b="0">
                <a:solidFill>
                  <a:srgbClr val="6B7A84"/>
                </a:solidFill>
                <a:latin typeface="Calibri"/>
              </a:rPr>
              <a:t>Einigung</a:t>
            </a:r>
          </a:p>
        </p:txBody>
      </p:sp>
      <p:sp>
        <p:nvSpPr>
          <p:cNvPr id="145" name="Rounded Rectangle 144"/>
          <p:cNvSpPr/>
          <p:nvPr/>
        </p:nvSpPr>
        <p:spPr>
          <a:xfrm>
            <a:off x="10863072" y="4315968"/>
            <a:ext cx="475488" cy="201168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B8C6CC"/>
            </a:solidFill>
          </a:ln>
        </p:spPr>
        <p:txBody>
          <a:bodyPr wrap="none" lIns="0" tIns="0" rIns="0" bIns="0" rtlCol="0" anchor="ctr"/>
          <a:lstStyle/>
          <a:p>
            <a:pPr algn="ctr"/>
            <a:r>
              <a:rPr sz="850" b="0">
                <a:solidFill>
                  <a:srgbClr val="6B7A84"/>
                </a:solidFill>
                <a:latin typeface="Calibri"/>
              </a:rPr>
              <a:t>Optional</a:t>
            </a:r>
          </a:p>
        </p:txBody>
      </p:sp>
      <p:sp>
        <p:nvSpPr>
          <p:cNvPr id="146" name="TextBox 145"/>
          <p:cNvSpPr txBox="1"/>
          <p:nvPr/>
        </p:nvSpPr>
        <p:spPr>
          <a:xfrm>
            <a:off x="9491472" y="4681728"/>
            <a:ext cx="1847087" cy="3840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1">
                <a:solidFill>
                  <a:srgbClr val="9AA7AE"/>
                </a:solidFill>
                <a:latin typeface="Calibri"/>
              </a:rPr>
              <a:t>Maßnahme eintragen …</a:t>
            </a:r>
          </a:p>
        </p:txBody>
      </p:sp>
      <p:cxnSp>
        <p:nvCxnSpPr>
          <p:cNvPr id="147" name="Connector 146"/>
          <p:cNvCxnSpPr/>
          <p:nvPr/>
        </p:nvCxnSpPr>
        <p:spPr>
          <a:xfrm>
            <a:off x="9491472" y="5330952"/>
            <a:ext cx="1847087" cy="0"/>
          </a:xfrm>
          <a:prstGeom prst="line">
            <a:avLst/>
          </a:prstGeom>
          <a:ln w="9525" cap="rnd">
            <a:solidFill>
              <a:srgbClr val="E3EBEA"/>
            </a:solidFill>
          </a:ln>
        </p:spPr>
      </p:cxnSp>
      <p:sp>
        <p:nvSpPr>
          <p:cNvPr id="148" name="TextBox 147"/>
          <p:cNvSpPr txBox="1"/>
          <p:nvPr/>
        </p:nvSpPr>
        <p:spPr>
          <a:xfrm>
            <a:off x="9491472" y="5367528"/>
            <a:ext cx="749808" cy="1554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>
                <a:solidFill>
                  <a:srgbClr val="6B7A84"/>
                </a:solidFill>
                <a:latin typeface="Calibri"/>
              </a:rPr>
              <a:t>Anstoß</a:t>
            </a:r>
          </a:p>
        </p:txBody>
      </p:sp>
      <p:sp>
        <p:nvSpPr>
          <p:cNvPr id="149" name="TextBox 148"/>
          <p:cNvSpPr txBox="1"/>
          <p:nvPr/>
        </p:nvSpPr>
        <p:spPr>
          <a:xfrm>
            <a:off x="10232135" y="5367528"/>
            <a:ext cx="1142999" cy="1554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>
                <a:solidFill>
                  <a:srgbClr val="9AA7AE"/>
                </a:solidFill>
                <a:latin typeface="Calibri"/>
              </a:rPr>
              <a:t>…</a:t>
            </a:r>
          </a:p>
        </p:txBody>
      </p:sp>
      <p:sp>
        <p:nvSpPr>
          <p:cNvPr id="150" name="TextBox 149"/>
          <p:cNvSpPr txBox="1"/>
          <p:nvPr/>
        </p:nvSpPr>
        <p:spPr>
          <a:xfrm>
            <a:off x="9491472" y="5518404"/>
            <a:ext cx="749808" cy="1554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>
                <a:solidFill>
                  <a:srgbClr val="6B7A84"/>
                </a:solidFill>
                <a:latin typeface="Calibri"/>
              </a:rPr>
              <a:t>Durchführung</a:t>
            </a:r>
          </a:p>
        </p:txBody>
      </p:sp>
      <p:sp>
        <p:nvSpPr>
          <p:cNvPr id="151" name="TextBox 150"/>
          <p:cNvSpPr txBox="1"/>
          <p:nvPr/>
        </p:nvSpPr>
        <p:spPr>
          <a:xfrm>
            <a:off x="10232135" y="5518404"/>
            <a:ext cx="1142999" cy="1554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>
                <a:solidFill>
                  <a:srgbClr val="9AA7AE"/>
                </a:solidFill>
                <a:latin typeface="Calibri"/>
              </a:rPr>
              <a:t>…</a:t>
            </a:r>
          </a:p>
        </p:txBody>
      </p:sp>
      <p:sp>
        <p:nvSpPr>
          <p:cNvPr id="152" name="TextBox 151"/>
          <p:cNvSpPr txBox="1"/>
          <p:nvPr/>
        </p:nvSpPr>
        <p:spPr>
          <a:xfrm>
            <a:off x="9491472" y="5669280"/>
            <a:ext cx="749808" cy="1554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>
                <a:solidFill>
                  <a:srgbClr val="6B7A84"/>
                </a:solidFill>
                <a:latin typeface="Calibri"/>
              </a:rPr>
              <a:t>Wann</a:t>
            </a:r>
          </a:p>
        </p:txBody>
      </p:sp>
      <p:sp>
        <p:nvSpPr>
          <p:cNvPr id="153" name="TextBox 152"/>
          <p:cNvSpPr txBox="1"/>
          <p:nvPr/>
        </p:nvSpPr>
        <p:spPr>
          <a:xfrm>
            <a:off x="10232135" y="5669280"/>
            <a:ext cx="1142999" cy="1554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>
                <a:solidFill>
                  <a:srgbClr val="9AA7AE"/>
                </a:solidFill>
                <a:latin typeface="Calibri"/>
              </a:rPr>
              <a:t>…</a:t>
            </a:r>
          </a:p>
        </p:txBody>
      </p:sp>
      <p:sp>
        <p:nvSpPr>
          <p:cNvPr id="154" name="TextBox 153"/>
          <p:cNvSpPr txBox="1"/>
          <p:nvPr/>
        </p:nvSpPr>
        <p:spPr>
          <a:xfrm>
            <a:off x="2313432" y="5952744"/>
            <a:ext cx="1463040" cy="2286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000" b="1" i="0">
                <a:solidFill>
                  <a:srgbClr val="495663"/>
                </a:solidFill>
                <a:latin typeface="Calibri"/>
              </a:rPr>
              <a:t>Optional zusätzlich:</a:t>
            </a:r>
          </a:p>
        </p:txBody>
      </p:sp>
      <p:sp>
        <p:nvSpPr>
          <p:cNvPr id="155" name="Rounded Rectangle 154"/>
          <p:cNvSpPr/>
          <p:nvPr/>
        </p:nvSpPr>
        <p:spPr>
          <a:xfrm>
            <a:off x="3639311" y="5952744"/>
            <a:ext cx="7845552" cy="22860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9525">
            <a:solidFill>
              <a:srgbClr val="B8C6CC"/>
            </a:solidFill>
          </a:ln>
        </p:spPr>
        <p:txBody>
          <a:bodyPr wrap="none" lIns="0" tIns="0" rIns="0" bIns="0" rtlCol="0" anchor="ctr"/>
          <a:lstStyle/>
          <a:p>
            <a:pPr algn="ctr"/>
            <a:r>
              <a:rPr sz="950" b="0">
                <a:solidFill>
                  <a:srgbClr val="9AA7AE"/>
                </a:solidFill>
                <a:latin typeface="Calibri"/>
              </a:rPr>
              <a:t>weitere Maßnahmen eintragen …</a:t>
            </a:r>
          </a:p>
        </p:txBody>
      </p:sp>
      <p:cxnSp>
        <p:nvCxnSpPr>
          <p:cNvPr id="156" name="Connector 155"/>
          <p:cNvCxnSpPr/>
          <p:nvPr/>
        </p:nvCxnSpPr>
        <p:spPr>
          <a:xfrm>
            <a:off x="1325880" y="3227832"/>
            <a:ext cx="0" cy="1014984"/>
          </a:xfrm>
          <a:prstGeom prst="line">
            <a:avLst/>
          </a:prstGeom>
          <a:ln w="22225" cap="rnd">
            <a:solidFill>
              <a:srgbClr val="23795A"/>
            </a:solidFill>
            <a:tailEnd type="triangle" w="med" len="med"/>
          </a:ln>
        </p:spPr>
      </p:cxnSp>
      <p:sp>
        <p:nvSpPr>
          <p:cNvPr id="157" name="Rounded Rectangle 156"/>
          <p:cNvSpPr/>
          <p:nvPr/>
        </p:nvSpPr>
        <p:spPr>
          <a:xfrm>
            <a:off x="713232" y="3598164"/>
            <a:ext cx="1243584" cy="27432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23795A"/>
            </a:solidFill>
          </a:ln>
        </p:spPr>
        <p:txBody>
          <a:bodyPr wrap="none" lIns="0" tIns="0" rIns="0" bIns="0" rtlCol="0" anchor="ctr"/>
          <a:lstStyle/>
          <a:p>
            <a:pPr algn="ctr"/>
            <a:r>
              <a:rPr sz="1000" b="1">
                <a:solidFill>
                  <a:srgbClr val="23795A"/>
                </a:solidFill>
                <a:latin typeface="Calibri"/>
              </a:rPr>
              <a:t>wiederholt sich?</a:t>
            </a:r>
          </a:p>
        </p:txBody>
      </p:sp>
      <p:sp>
        <p:nvSpPr>
          <p:cNvPr id="158" name="Rounded Rectangle 157"/>
          <p:cNvSpPr/>
          <p:nvPr/>
        </p:nvSpPr>
        <p:spPr>
          <a:xfrm>
            <a:off x="557784" y="6409944"/>
            <a:ext cx="658368" cy="237744"/>
          </a:xfrm>
          <a:prstGeom prst="roundRect">
            <a:avLst>
              <a:gd name="adj" fmla="val 50000"/>
            </a:avLst>
          </a:prstGeom>
          <a:solidFill>
            <a:srgbClr val="495662"/>
          </a:solidFill>
          <a:ln>
            <a:noFill/>
          </a:ln>
        </p:spPr>
        <p:txBody>
          <a:bodyPr wrap="none" lIns="0" tIns="0" rIns="0" bIns="0" rtlCol="0" anchor="ctr"/>
          <a:lstStyle/>
          <a:p>
            <a:pPr algn="ctr"/>
            <a:r>
              <a:rPr sz="1000" b="1">
                <a:solidFill>
                  <a:srgbClr val="FFFFFF"/>
                </a:solidFill>
                <a:latin typeface="Calibri"/>
              </a:rPr>
              <a:t>Pflicht</a:t>
            </a:r>
          </a:p>
        </p:txBody>
      </p:sp>
      <p:sp>
        <p:nvSpPr>
          <p:cNvPr id="159" name="TextBox 158"/>
          <p:cNvSpPr txBox="1"/>
          <p:nvPr/>
        </p:nvSpPr>
        <p:spPr>
          <a:xfrm>
            <a:off x="1289304" y="6428231"/>
            <a:ext cx="1325880" cy="21945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000" b="0" i="0">
                <a:solidFill>
                  <a:srgbClr val="6B7A84"/>
                </a:solidFill>
                <a:latin typeface="Calibri"/>
              </a:rPr>
              <a:t>gilt für alle Lehrkräfte</a:t>
            </a:r>
          </a:p>
        </p:txBody>
      </p:sp>
      <p:sp>
        <p:nvSpPr>
          <p:cNvPr id="160" name="Rounded Rectangle 159"/>
          <p:cNvSpPr/>
          <p:nvPr/>
        </p:nvSpPr>
        <p:spPr>
          <a:xfrm>
            <a:off x="2706624" y="6409944"/>
            <a:ext cx="658368" cy="237744"/>
          </a:xfrm>
          <a:prstGeom prst="roundRect">
            <a:avLst>
              <a:gd name="adj" fmla="val 50000"/>
            </a:avLst>
          </a:prstGeom>
          <a:solidFill>
            <a:srgbClr val="81BDD3"/>
          </a:solidFill>
          <a:ln>
            <a:noFill/>
          </a:ln>
        </p:spPr>
        <p:txBody>
          <a:bodyPr wrap="none" lIns="0" tIns="0" rIns="0" bIns="0" rtlCol="0" anchor="ctr"/>
          <a:lstStyle/>
          <a:p>
            <a:pPr algn="ctr"/>
            <a:r>
              <a:rPr sz="1000" b="1">
                <a:solidFill>
                  <a:srgbClr val="FFFFFF"/>
                </a:solidFill>
                <a:latin typeface="Calibri"/>
              </a:rPr>
              <a:t>Einigung</a:t>
            </a:r>
          </a:p>
        </p:txBody>
      </p:sp>
      <p:sp>
        <p:nvSpPr>
          <p:cNvPr id="161" name="TextBox 160"/>
          <p:cNvSpPr txBox="1"/>
          <p:nvPr/>
        </p:nvSpPr>
        <p:spPr>
          <a:xfrm>
            <a:off x="3438144" y="6428231"/>
            <a:ext cx="1371600" cy="21945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000" b="0" i="0">
                <a:solidFill>
                  <a:srgbClr val="6B7A84"/>
                </a:solidFill>
                <a:latin typeface="Calibri"/>
              </a:rPr>
              <a:t>legt das Kollegium fest</a:t>
            </a:r>
          </a:p>
        </p:txBody>
      </p:sp>
      <p:sp>
        <p:nvSpPr>
          <p:cNvPr id="162" name="Rounded Rectangle 161"/>
          <p:cNvSpPr/>
          <p:nvPr/>
        </p:nvSpPr>
        <p:spPr>
          <a:xfrm>
            <a:off x="4901183" y="6409944"/>
            <a:ext cx="658368" cy="237744"/>
          </a:xfrm>
          <a:prstGeom prst="roundRect">
            <a:avLst>
              <a:gd name="adj" fmla="val 50000"/>
            </a:avLst>
          </a:prstGeom>
          <a:solidFill>
            <a:srgbClr val="EBF1EF"/>
          </a:solidFill>
          <a:ln>
            <a:noFill/>
          </a:ln>
        </p:spPr>
        <p:txBody>
          <a:bodyPr wrap="none" lIns="0" tIns="0" rIns="0" bIns="0" rtlCol="0" anchor="ctr"/>
          <a:lstStyle/>
          <a:p>
            <a:pPr algn="ctr"/>
            <a:r>
              <a:rPr sz="1000" b="1">
                <a:solidFill>
                  <a:srgbClr val="54665F"/>
                </a:solidFill>
                <a:latin typeface="Calibri"/>
              </a:rPr>
              <a:t>Optional</a:t>
            </a:r>
          </a:p>
        </p:txBody>
      </p:sp>
      <p:sp>
        <p:nvSpPr>
          <p:cNvPr id="163" name="TextBox 162"/>
          <p:cNvSpPr txBox="1"/>
          <p:nvPr/>
        </p:nvSpPr>
        <p:spPr>
          <a:xfrm>
            <a:off x="5632703" y="6428231"/>
            <a:ext cx="1097280" cy="21945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000" b="0" i="0">
                <a:solidFill>
                  <a:srgbClr val="6B7A84"/>
                </a:solidFill>
                <a:latin typeface="Calibri"/>
              </a:rPr>
              <a:t>nach Einschätzung</a:t>
            </a:r>
          </a:p>
        </p:txBody>
      </p:sp>
      <p:sp>
        <p:nvSpPr>
          <p:cNvPr id="164" name="Rounded Rectangle 163"/>
          <p:cNvSpPr/>
          <p:nvPr/>
        </p:nvSpPr>
        <p:spPr>
          <a:xfrm>
            <a:off x="6867143" y="6409944"/>
            <a:ext cx="2423160" cy="237744"/>
          </a:xfrm>
          <a:prstGeom prst="roundRect">
            <a:avLst>
              <a:gd name="adj" fmla="val 50000"/>
            </a:avLst>
          </a:prstGeom>
          <a:solidFill>
            <a:srgbClr val="EBF1EF"/>
          </a:solidFill>
          <a:ln>
            <a:noFill/>
          </a:ln>
        </p:spPr>
        <p:txBody>
          <a:bodyPr wrap="none" lIns="0" tIns="0" rIns="0" bIns="0" rtlCol="0" anchor="ctr"/>
          <a:lstStyle/>
          <a:p>
            <a:pPr algn="ctr"/>
            <a:r>
              <a:rPr sz="1000" b="1">
                <a:solidFill>
                  <a:srgbClr val="54665F"/>
                </a:solidFill>
                <a:latin typeface="Calibri"/>
              </a:rPr>
              <a:t>KL · SA · SL · MPT = Multiprof. Team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bgerundetes Rechteck 2">
            <a:extLst>
              <a:ext uri="{FF2B5EF4-FFF2-40B4-BE49-F238E27FC236}">
                <a16:creationId xmlns:a16="http://schemas.microsoft.com/office/drawing/2014/main" id="{B39D155B-68ED-885B-0F6C-2E144B56CB31}"/>
              </a:ext>
            </a:extLst>
          </p:cNvPr>
          <p:cNvSpPr/>
          <p:nvPr/>
        </p:nvSpPr>
        <p:spPr>
          <a:xfrm rot="18873069">
            <a:off x="11287656" y="4282698"/>
            <a:ext cx="1940707" cy="2300158"/>
          </a:xfrm>
          <a:prstGeom prst="roundRect">
            <a:avLst>
              <a:gd name="adj" fmla="val 8911"/>
            </a:avLst>
          </a:prstGeom>
          <a:solidFill>
            <a:srgbClr val="F0F7FA">
              <a:alpha val="94902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" name="Abgerundetes Rechteck 3">
            <a:extLst>
              <a:ext uri="{FF2B5EF4-FFF2-40B4-BE49-F238E27FC236}">
                <a16:creationId xmlns:a16="http://schemas.microsoft.com/office/drawing/2014/main" id="{9A97E455-F5C9-C89D-1FED-1C02DD38B381}"/>
              </a:ext>
            </a:extLst>
          </p:cNvPr>
          <p:cNvSpPr/>
          <p:nvPr/>
        </p:nvSpPr>
        <p:spPr>
          <a:xfrm rot="18873069">
            <a:off x="9684207" y="5807992"/>
            <a:ext cx="4434904" cy="2090766"/>
          </a:xfrm>
          <a:prstGeom prst="roundRect">
            <a:avLst>
              <a:gd name="adj" fmla="val 8911"/>
            </a:avLst>
          </a:prstGeom>
          <a:solidFill>
            <a:srgbClr val="014570">
              <a:alpha val="50196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" name="Abgerundetes Rechteck 4">
            <a:extLst>
              <a:ext uri="{FF2B5EF4-FFF2-40B4-BE49-F238E27FC236}">
                <a16:creationId xmlns:a16="http://schemas.microsoft.com/office/drawing/2014/main" id="{607CA121-CFAA-3AE2-6202-CCB64A2601F3}"/>
              </a:ext>
            </a:extLst>
          </p:cNvPr>
          <p:cNvSpPr/>
          <p:nvPr/>
        </p:nvSpPr>
        <p:spPr>
          <a:xfrm rot="18961199">
            <a:off x="8739875" y="6753427"/>
            <a:ext cx="3970899" cy="3786415"/>
          </a:xfrm>
          <a:prstGeom prst="roundRect">
            <a:avLst>
              <a:gd name="adj" fmla="val 8911"/>
            </a:avLst>
          </a:prstGeom>
          <a:noFill/>
          <a:ln w="28575">
            <a:solidFill>
              <a:srgbClr val="00B05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7" name="Grafik 9">
            <a:extLst>
              <a:ext uri="{FF2B5EF4-FFF2-40B4-BE49-F238E27FC236}">
                <a16:creationId xmlns:a16="http://schemas.microsoft.com/office/drawing/2014/main" id="{E0B14BFC-684E-9362-E821-18949D8EA9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67160" y="348661"/>
            <a:ext cx="1917789" cy="4787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5" name="Gerade Verbindung 14">
            <a:extLst>
              <a:ext uri="{FF2B5EF4-FFF2-40B4-BE49-F238E27FC236}">
                <a16:creationId xmlns:a16="http://schemas.microsoft.com/office/drawing/2014/main" id="{0832B4B7-D281-E07A-52A7-A09E4B37DB28}"/>
              </a:ext>
            </a:extLst>
          </p:cNvPr>
          <p:cNvCxnSpPr>
            <a:cxnSpLocks/>
          </p:cNvCxnSpPr>
          <p:nvPr/>
        </p:nvCxnSpPr>
        <p:spPr>
          <a:xfrm>
            <a:off x="566056" y="6344268"/>
            <a:ext cx="8034247" cy="0"/>
          </a:xfrm>
          <a:prstGeom prst="line">
            <a:avLst/>
          </a:prstGeom>
          <a:ln w="9525">
            <a:solidFill>
              <a:srgbClr val="7795AC">
                <a:alpha val="50196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feld 11">
            <a:extLst>
              <a:ext uri="{FF2B5EF4-FFF2-40B4-BE49-F238E27FC236}">
                <a16:creationId xmlns:a16="http://schemas.microsoft.com/office/drawing/2014/main" id="{C4364CFA-3DBA-4409-0B14-1D75FD5D00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9243" y="348661"/>
            <a:ext cx="8968991" cy="11387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de-DE" altLang="de-DE" sz="3600" b="1" dirty="0">
                <a:solidFill>
                  <a:srgbClr val="495663"/>
                </a:solidFill>
              </a:rPr>
              <a:t>Handlungskette</a:t>
            </a:r>
          </a:p>
          <a:p>
            <a:pPr eaLnBrk="1" hangingPunct="1"/>
            <a:r>
              <a:rPr lang="de-DE" altLang="de-DE" sz="3200" dirty="0">
                <a:solidFill>
                  <a:srgbClr val="81BDD3"/>
                </a:solidFill>
              </a:rPr>
              <a:t>Unser Plan: ausübende Person</a:t>
            </a:r>
          </a:p>
        </p:txBody>
      </p:sp>
      <p:sp>
        <p:nvSpPr>
          <p:cNvPr id="23" name="Rounded Rectangle 22">
            <a:hlinkClick r:id="rId3" action="ppaction://hlinksldjump"/>
          </p:cNvPr>
          <p:cNvSpPr/>
          <p:nvPr/>
        </p:nvSpPr>
        <p:spPr>
          <a:xfrm>
            <a:off x="566928" y="1463040"/>
            <a:ext cx="1472184" cy="256032"/>
          </a:xfrm>
          <a:prstGeom prst="roundRect">
            <a:avLst>
              <a:gd name="adj" fmla="val 50000"/>
            </a:avLst>
          </a:prstGeom>
          <a:solidFill>
            <a:srgbClr val="EDEFF1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Oval 23"/>
          <p:cNvSpPr/>
          <p:nvPr/>
        </p:nvSpPr>
        <p:spPr>
          <a:xfrm>
            <a:off x="603504" y="1490472"/>
            <a:ext cx="201168" cy="201168"/>
          </a:xfrm>
          <a:prstGeom prst="ellipse">
            <a:avLst/>
          </a:prstGeom>
          <a:solidFill>
            <a:srgbClr val="6E7B85"/>
          </a:solidFill>
          <a:ln>
            <a:noFill/>
          </a:ln>
        </p:spPr>
        <p:txBody>
          <a:bodyPr wrap="none" lIns="0" tIns="0" rIns="0" bIns="0" rtlCol="0" anchor="ctr"/>
          <a:lstStyle/>
          <a:p>
            <a:pPr algn="ctr"/>
            <a:r>
              <a:rPr sz="900" b="1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59536" y="1463040"/>
            <a:ext cx="1179576" cy="25603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050" b="1" i="0">
                <a:solidFill>
                  <a:srgbClr val="495663"/>
                </a:solidFill>
                <a:latin typeface="Calibri"/>
              </a:rPr>
              <a:t>Sofort handeln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112264" y="1463040"/>
            <a:ext cx="137160" cy="25603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300" b="0" i="0">
                <a:solidFill>
                  <a:srgbClr val="6B7A84"/>
                </a:solidFill>
                <a:latin typeface="Calibri"/>
              </a:rPr>
              <a:t>›</a:t>
            </a:r>
          </a:p>
        </p:txBody>
      </p:sp>
      <p:sp>
        <p:nvSpPr>
          <p:cNvPr id="27" name="Rounded Rectangle 26">
            <a:hlinkClick r:id="rId3" action="ppaction://hlinksldjump"/>
          </p:cNvPr>
          <p:cNvSpPr/>
          <p:nvPr/>
        </p:nvSpPr>
        <p:spPr>
          <a:xfrm>
            <a:off x="2267712" y="1463040"/>
            <a:ext cx="1083564" cy="256032"/>
          </a:xfrm>
          <a:prstGeom prst="roundRect">
            <a:avLst>
              <a:gd name="adj" fmla="val 50000"/>
            </a:avLst>
          </a:prstGeom>
          <a:solidFill>
            <a:srgbClr val="EAF4F9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Oval 27"/>
          <p:cNvSpPr/>
          <p:nvPr/>
        </p:nvSpPr>
        <p:spPr>
          <a:xfrm>
            <a:off x="2304288" y="1490472"/>
            <a:ext cx="201168" cy="201168"/>
          </a:xfrm>
          <a:prstGeom prst="ellipse">
            <a:avLst/>
          </a:prstGeom>
          <a:solidFill>
            <a:srgbClr val="81BDD3"/>
          </a:solidFill>
          <a:ln>
            <a:noFill/>
          </a:ln>
        </p:spPr>
        <p:txBody>
          <a:bodyPr wrap="none" lIns="0" tIns="0" rIns="0" bIns="0" rtlCol="0" anchor="ctr"/>
          <a:lstStyle/>
          <a:p>
            <a:pPr algn="ctr"/>
            <a:r>
              <a:rPr sz="900" b="1">
                <a:solidFill>
                  <a:srgbClr val="2F4A58"/>
                </a:solidFill>
                <a:latin typeface="Calibri"/>
              </a:rPr>
              <a:t>2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2560320" y="1463040"/>
            <a:ext cx="790956" cy="25603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050" b="1" i="0">
                <a:solidFill>
                  <a:srgbClr val="495663"/>
                </a:solidFill>
                <a:latin typeface="Calibri"/>
              </a:rPr>
              <a:t>Aufklären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3424428" y="1463040"/>
            <a:ext cx="137160" cy="25603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300" b="0" i="0">
                <a:solidFill>
                  <a:srgbClr val="6B7A84"/>
                </a:solidFill>
                <a:latin typeface="Calibri"/>
              </a:rPr>
              <a:t>›</a:t>
            </a:r>
          </a:p>
        </p:txBody>
      </p:sp>
      <p:sp>
        <p:nvSpPr>
          <p:cNvPr id="31" name="Rounded Rectangle 30">
            <a:hlinkClick r:id="rId3" action="ppaction://hlinksldjump"/>
          </p:cNvPr>
          <p:cNvSpPr/>
          <p:nvPr/>
        </p:nvSpPr>
        <p:spPr>
          <a:xfrm>
            <a:off x="3579876" y="1463040"/>
            <a:ext cx="4350715" cy="256032"/>
          </a:xfrm>
          <a:prstGeom prst="roundRect">
            <a:avLst>
              <a:gd name="adj" fmla="val 50000"/>
            </a:avLst>
          </a:prstGeom>
          <a:solidFill>
            <a:srgbClr val="E8F3EC"/>
          </a:solidFill>
          <a:ln w="15875">
            <a:solidFill>
              <a:srgbClr val="23795A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Oval 31"/>
          <p:cNvSpPr/>
          <p:nvPr/>
        </p:nvSpPr>
        <p:spPr>
          <a:xfrm>
            <a:off x="3616452" y="1490472"/>
            <a:ext cx="201168" cy="201168"/>
          </a:xfrm>
          <a:prstGeom prst="ellipse">
            <a:avLst/>
          </a:prstGeom>
          <a:solidFill>
            <a:srgbClr val="23795A"/>
          </a:solidFill>
          <a:ln>
            <a:noFill/>
          </a:ln>
        </p:spPr>
        <p:txBody>
          <a:bodyPr wrap="none" lIns="0" tIns="0" rIns="0" bIns="0" rtlCol="0" anchor="ctr"/>
          <a:lstStyle/>
          <a:p>
            <a:pPr algn="ctr"/>
            <a:r>
              <a:rPr sz="900" b="1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3872484" y="1463040"/>
            <a:ext cx="4058107" cy="25603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050" b="1" i="0">
                <a:solidFill>
                  <a:srgbClr val="495663"/>
                </a:solidFill>
                <a:latin typeface="Calibri"/>
              </a:rPr>
              <a:t>Unterstützen  ›  </a:t>
            </a:r>
            <a:r>
              <a:rPr sz="1050" b="1" i="0">
                <a:solidFill>
                  <a:srgbClr val="23795A"/>
                </a:solidFill>
                <a:latin typeface="Calibri"/>
              </a:rPr>
              <a:t>Maßnahmen ausübende Person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566928" y="1810512"/>
            <a:ext cx="11128248" cy="2157984"/>
          </a:xfrm>
          <a:prstGeom prst="roundRect">
            <a:avLst>
              <a:gd name="adj" fmla="val 6000"/>
            </a:avLst>
          </a:prstGeom>
          <a:solidFill>
            <a:srgbClr val="E8F3EC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cxnSp>
        <p:nvCxnSpPr>
          <p:cNvPr id="35" name="Connector 34"/>
          <p:cNvCxnSpPr/>
          <p:nvPr/>
        </p:nvCxnSpPr>
        <p:spPr>
          <a:xfrm>
            <a:off x="2157984" y="1993392"/>
            <a:ext cx="0" cy="1792223"/>
          </a:xfrm>
          <a:prstGeom prst="line">
            <a:avLst/>
          </a:prstGeom>
          <a:ln w="12700" cap="rnd">
            <a:solidFill>
              <a:srgbClr val="C6DAD9"/>
            </a:solidFill>
          </a:ln>
        </p:spPr>
      </p:cxnSp>
      <p:sp>
        <p:nvSpPr>
          <p:cNvPr id="36" name="TextBox 35"/>
          <p:cNvSpPr txBox="1"/>
          <p:nvPr/>
        </p:nvSpPr>
        <p:spPr>
          <a:xfrm>
            <a:off x="731520" y="2011680"/>
            <a:ext cx="1371600" cy="5029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92000"/>
              </a:lnSpc>
            </a:pPr>
            <a:r>
              <a:rPr sz="1450" b="1" i="0">
                <a:solidFill>
                  <a:srgbClr val="495663"/>
                </a:solidFill>
                <a:latin typeface="Calibri"/>
              </a:rPr>
              <a:t>Einmaliger
Vorfall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731520" y="2542032"/>
            <a:ext cx="1371600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95000"/>
              </a:lnSpc>
            </a:pPr>
            <a:r>
              <a:rPr sz="1000" b="0" i="0">
                <a:solidFill>
                  <a:srgbClr val="6B7A84"/>
                </a:solidFill>
                <a:latin typeface="Calibri"/>
              </a:rPr>
              <a:t>erster Vorfall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2313432" y="1911095"/>
            <a:ext cx="2103120" cy="1700784"/>
          </a:xfrm>
          <a:prstGeom prst="roundRect">
            <a:avLst>
              <a:gd name="adj" fmla="val 7000"/>
            </a:avLst>
          </a:prstGeom>
          <a:solidFill>
            <a:srgbClr val="FFFFFF"/>
          </a:solidFill>
          <a:ln w="12700">
            <a:solidFill>
              <a:srgbClr val="DCE6E5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9" name="Oval 38"/>
          <p:cNvSpPr/>
          <p:nvPr/>
        </p:nvSpPr>
        <p:spPr>
          <a:xfrm>
            <a:off x="2423160" y="2020824"/>
            <a:ext cx="274320" cy="274320"/>
          </a:xfrm>
          <a:prstGeom prst="ellipse">
            <a:avLst/>
          </a:prstGeom>
          <a:solidFill>
            <a:srgbClr val="23795A"/>
          </a:solidFill>
          <a:ln>
            <a:noFill/>
          </a:ln>
        </p:spPr>
        <p:txBody>
          <a:bodyPr wrap="none" lIns="0" tIns="0" rIns="0" bIns="0" rtlCol="0" anchor="ctr"/>
          <a:lstStyle/>
          <a:p>
            <a:pPr algn="ctr"/>
            <a:r>
              <a:rPr sz="1050" b="1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40" name="Rounded Rectangle 39"/>
          <p:cNvSpPr/>
          <p:nvPr/>
        </p:nvSpPr>
        <p:spPr>
          <a:xfrm>
            <a:off x="2788920" y="2048255"/>
            <a:ext cx="475488" cy="201168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B8C6CC"/>
            </a:solidFill>
          </a:ln>
        </p:spPr>
        <p:txBody>
          <a:bodyPr wrap="none" lIns="0" tIns="0" rIns="0" bIns="0" rtlCol="0" anchor="ctr"/>
          <a:lstStyle/>
          <a:p>
            <a:pPr algn="ctr"/>
            <a:r>
              <a:rPr sz="850" b="0">
                <a:solidFill>
                  <a:srgbClr val="6B7A84"/>
                </a:solidFill>
                <a:latin typeface="Calibri"/>
              </a:rPr>
              <a:t>Pflicht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3300984" y="2048255"/>
            <a:ext cx="475488" cy="201168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B8C6CC"/>
            </a:solidFill>
          </a:ln>
        </p:spPr>
        <p:txBody>
          <a:bodyPr wrap="none" lIns="0" tIns="0" rIns="0" bIns="0" rtlCol="0" anchor="ctr"/>
          <a:lstStyle/>
          <a:p>
            <a:pPr algn="ctr"/>
            <a:r>
              <a:rPr sz="850" b="0">
                <a:solidFill>
                  <a:srgbClr val="6B7A84"/>
                </a:solidFill>
                <a:latin typeface="Calibri"/>
              </a:rPr>
              <a:t>Einigung</a:t>
            </a:r>
          </a:p>
        </p:txBody>
      </p:sp>
      <p:sp>
        <p:nvSpPr>
          <p:cNvPr id="42" name="Rounded Rectangle 41"/>
          <p:cNvSpPr/>
          <p:nvPr/>
        </p:nvSpPr>
        <p:spPr>
          <a:xfrm>
            <a:off x="3813048" y="2048255"/>
            <a:ext cx="475488" cy="201168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B8C6CC"/>
            </a:solidFill>
          </a:ln>
        </p:spPr>
        <p:txBody>
          <a:bodyPr wrap="none" lIns="0" tIns="0" rIns="0" bIns="0" rtlCol="0" anchor="ctr"/>
          <a:lstStyle/>
          <a:p>
            <a:pPr algn="ctr"/>
            <a:r>
              <a:rPr sz="850" b="0">
                <a:solidFill>
                  <a:srgbClr val="6B7A84"/>
                </a:solidFill>
                <a:latin typeface="Calibri"/>
              </a:rPr>
              <a:t>Optional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2441448" y="2414015"/>
            <a:ext cx="1847087" cy="3840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1">
                <a:solidFill>
                  <a:srgbClr val="9AA7AE"/>
                </a:solidFill>
                <a:latin typeface="Calibri"/>
              </a:rPr>
              <a:t>Maßnahme eintragen …</a:t>
            </a:r>
          </a:p>
        </p:txBody>
      </p:sp>
      <p:cxnSp>
        <p:nvCxnSpPr>
          <p:cNvPr id="44" name="Connector 43"/>
          <p:cNvCxnSpPr/>
          <p:nvPr/>
        </p:nvCxnSpPr>
        <p:spPr>
          <a:xfrm>
            <a:off x="2441448" y="3063239"/>
            <a:ext cx="1847088" cy="0"/>
          </a:xfrm>
          <a:prstGeom prst="line">
            <a:avLst/>
          </a:prstGeom>
          <a:ln w="9525" cap="rnd">
            <a:solidFill>
              <a:srgbClr val="E3EBEA"/>
            </a:solidFill>
          </a:ln>
        </p:spPr>
      </p:cxnSp>
      <p:sp>
        <p:nvSpPr>
          <p:cNvPr id="45" name="TextBox 44"/>
          <p:cNvSpPr txBox="1"/>
          <p:nvPr/>
        </p:nvSpPr>
        <p:spPr>
          <a:xfrm>
            <a:off x="2441448" y="3099815"/>
            <a:ext cx="749808" cy="1554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>
                <a:solidFill>
                  <a:srgbClr val="6B7A84"/>
                </a:solidFill>
                <a:latin typeface="Calibri"/>
              </a:rPr>
              <a:t>Anstoß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3182111" y="3099815"/>
            <a:ext cx="1142999" cy="1554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>
                <a:solidFill>
                  <a:srgbClr val="9AA7AE"/>
                </a:solidFill>
                <a:latin typeface="Calibri"/>
              </a:rPr>
              <a:t>…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2441448" y="3250691"/>
            <a:ext cx="749808" cy="1554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>
                <a:solidFill>
                  <a:srgbClr val="6B7A84"/>
                </a:solidFill>
                <a:latin typeface="Calibri"/>
              </a:rPr>
              <a:t>Durchführung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3182111" y="3250691"/>
            <a:ext cx="1142999" cy="1554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>
                <a:solidFill>
                  <a:srgbClr val="9AA7AE"/>
                </a:solidFill>
                <a:latin typeface="Calibri"/>
              </a:rPr>
              <a:t>…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2441448" y="3401568"/>
            <a:ext cx="749808" cy="1554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>
                <a:solidFill>
                  <a:srgbClr val="6B7A84"/>
                </a:solidFill>
                <a:latin typeface="Calibri"/>
              </a:rPr>
              <a:t>Wann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3182111" y="3401568"/>
            <a:ext cx="1142999" cy="1554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>
                <a:solidFill>
                  <a:srgbClr val="9AA7AE"/>
                </a:solidFill>
                <a:latin typeface="Calibri"/>
              </a:rPr>
              <a:t>…</a:t>
            </a:r>
          </a:p>
        </p:txBody>
      </p:sp>
      <p:cxnSp>
        <p:nvCxnSpPr>
          <p:cNvPr id="51" name="Connector 50"/>
          <p:cNvCxnSpPr/>
          <p:nvPr/>
        </p:nvCxnSpPr>
        <p:spPr>
          <a:xfrm>
            <a:off x="4453128" y="2761488"/>
            <a:ext cx="173736" cy="0"/>
          </a:xfrm>
          <a:prstGeom prst="line">
            <a:avLst/>
          </a:prstGeom>
          <a:ln w="22225" cap="rnd">
            <a:solidFill>
              <a:srgbClr val="23795A"/>
            </a:solidFill>
            <a:tailEnd type="triangle" w="med" len="med"/>
          </a:ln>
        </p:spPr>
      </p:cxnSp>
      <p:sp>
        <p:nvSpPr>
          <p:cNvPr id="52" name="Rounded Rectangle 51"/>
          <p:cNvSpPr/>
          <p:nvPr/>
        </p:nvSpPr>
        <p:spPr>
          <a:xfrm>
            <a:off x="4663440" y="1911095"/>
            <a:ext cx="2103120" cy="1700784"/>
          </a:xfrm>
          <a:prstGeom prst="roundRect">
            <a:avLst>
              <a:gd name="adj" fmla="val 7000"/>
            </a:avLst>
          </a:prstGeom>
          <a:solidFill>
            <a:srgbClr val="FFFFFF"/>
          </a:solidFill>
          <a:ln w="12700">
            <a:solidFill>
              <a:srgbClr val="DCE6E5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53" name="Oval 52"/>
          <p:cNvSpPr/>
          <p:nvPr/>
        </p:nvSpPr>
        <p:spPr>
          <a:xfrm>
            <a:off x="4773168" y="2020824"/>
            <a:ext cx="274320" cy="274320"/>
          </a:xfrm>
          <a:prstGeom prst="ellipse">
            <a:avLst/>
          </a:prstGeom>
          <a:solidFill>
            <a:srgbClr val="23795A"/>
          </a:solidFill>
          <a:ln>
            <a:noFill/>
          </a:ln>
        </p:spPr>
        <p:txBody>
          <a:bodyPr wrap="none" lIns="0" tIns="0" rIns="0" bIns="0" rtlCol="0" anchor="ctr"/>
          <a:lstStyle/>
          <a:p>
            <a:pPr algn="ctr"/>
            <a:r>
              <a:rPr sz="1050" b="1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54" name="Rounded Rectangle 53"/>
          <p:cNvSpPr/>
          <p:nvPr/>
        </p:nvSpPr>
        <p:spPr>
          <a:xfrm>
            <a:off x="5138927" y="2048255"/>
            <a:ext cx="475488" cy="201168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B8C6CC"/>
            </a:solidFill>
          </a:ln>
        </p:spPr>
        <p:txBody>
          <a:bodyPr wrap="none" lIns="0" tIns="0" rIns="0" bIns="0" rtlCol="0" anchor="ctr"/>
          <a:lstStyle/>
          <a:p>
            <a:pPr algn="ctr"/>
            <a:r>
              <a:rPr sz="850" b="0">
                <a:solidFill>
                  <a:srgbClr val="6B7A84"/>
                </a:solidFill>
                <a:latin typeface="Calibri"/>
              </a:rPr>
              <a:t>Pflicht</a:t>
            </a:r>
          </a:p>
        </p:txBody>
      </p:sp>
      <p:sp>
        <p:nvSpPr>
          <p:cNvPr id="55" name="Rounded Rectangle 54"/>
          <p:cNvSpPr/>
          <p:nvPr/>
        </p:nvSpPr>
        <p:spPr>
          <a:xfrm>
            <a:off x="5650992" y="2048255"/>
            <a:ext cx="475488" cy="201168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B8C6CC"/>
            </a:solidFill>
          </a:ln>
        </p:spPr>
        <p:txBody>
          <a:bodyPr wrap="none" lIns="0" tIns="0" rIns="0" bIns="0" rtlCol="0" anchor="ctr"/>
          <a:lstStyle/>
          <a:p>
            <a:pPr algn="ctr"/>
            <a:r>
              <a:rPr sz="850" b="0">
                <a:solidFill>
                  <a:srgbClr val="6B7A84"/>
                </a:solidFill>
                <a:latin typeface="Calibri"/>
              </a:rPr>
              <a:t>Einigung</a:t>
            </a:r>
          </a:p>
        </p:txBody>
      </p:sp>
      <p:sp>
        <p:nvSpPr>
          <p:cNvPr id="56" name="Rounded Rectangle 55"/>
          <p:cNvSpPr/>
          <p:nvPr/>
        </p:nvSpPr>
        <p:spPr>
          <a:xfrm>
            <a:off x="6163056" y="2048255"/>
            <a:ext cx="475488" cy="201168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B8C6CC"/>
            </a:solidFill>
          </a:ln>
        </p:spPr>
        <p:txBody>
          <a:bodyPr wrap="none" lIns="0" tIns="0" rIns="0" bIns="0" rtlCol="0" anchor="ctr"/>
          <a:lstStyle/>
          <a:p>
            <a:pPr algn="ctr"/>
            <a:r>
              <a:rPr sz="850" b="0">
                <a:solidFill>
                  <a:srgbClr val="6B7A84"/>
                </a:solidFill>
                <a:latin typeface="Calibri"/>
              </a:rPr>
              <a:t>Optional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4791455" y="2414015"/>
            <a:ext cx="1847087" cy="3840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1">
                <a:solidFill>
                  <a:srgbClr val="9AA7AE"/>
                </a:solidFill>
                <a:latin typeface="Calibri"/>
              </a:rPr>
              <a:t>Maßnahme eintragen …</a:t>
            </a:r>
          </a:p>
        </p:txBody>
      </p:sp>
      <p:cxnSp>
        <p:nvCxnSpPr>
          <p:cNvPr id="58" name="Connector 57"/>
          <p:cNvCxnSpPr/>
          <p:nvPr/>
        </p:nvCxnSpPr>
        <p:spPr>
          <a:xfrm>
            <a:off x="4791455" y="3063239"/>
            <a:ext cx="1847089" cy="0"/>
          </a:xfrm>
          <a:prstGeom prst="line">
            <a:avLst/>
          </a:prstGeom>
          <a:ln w="9525" cap="rnd">
            <a:solidFill>
              <a:srgbClr val="E3EBEA"/>
            </a:solidFill>
          </a:ln>
        </p:spPr>
      </p:cxnSp>
      <p:sp>
        <p:nvSpPr>
          <p:cNvPr id="59" name="TextBox 58"/>
          <p:cNvSpPr txBox="1"/>
          <p:nvPr/>
        </p:nvSpPr>
        <p:spPr>
          <a:xfrm>
            <a:off x="4791455" y="3099815"/>
            <a:ext cx="749808" cy="1554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>
                <a:solidFill>
                  <a:srgbClr val="6B7A84"/>
                </a:solidFill>
                <a:latin typeface="Calibri"/>
              </a:rPr>
              <a:t>Anstoß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5532120" y="3099815"/>
            <a:ext cx="1142999" cy="1554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>
                <a:solidFill>
                  <a:srgbClr val="9AA7AE"/>
                </a:solidFill>
                <a:latin typeface="Calibri"/>
              </a:rPr>
              <a:t>…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4791455" y="3250691"/>
            <a:ext cx="749808" cy="1554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>
                <a:solidFill>
                  <a:srgbClr val="6B7A84"/>
                </a:solidFill>
                <a:latin typeface="Calibri"/>
              </a:rPr>
              <a:t>Durchführung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5532120" y="3250691"/>
            <a:ext cx="1142999" cy="1554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>
                <a:solidFill>
                  <a:srgbClr val="9AA7AE"/>
                </a:solidFill>
                <a:latin typeface="Calibri"/>
              </a:rPr>
              <a:t>…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4791455" y="3401568"/>
            <a:ext cx="749808" cy="1554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>
                <a:solidFill>
                  <a:srgbClr val="6B7A84"/>
                </a:solidFill>
                <a:latin typeface="Calibri"/>
              </a:rPr>
              <a:t>Wann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5532120" y="3401568"/>
            <a:ext cx="1142999" cy="1554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>
                <a:solidFill>
                  <a:srgbClr val="9AA7AE"/>
                </a:solidFill>
                <a:latin typeface="Calibri"/>
              </a:rPr>
              <a:t>…</a:t>
            </a:r>
          </a:p>
        </p:txBody>
      </p:sp>
      <p:cxnSp>
        <p:nvCxnSpPr>
          <p:cNvPr id="65" name="Connector 64"/>
          <p:cNvCxnSpPr/>
          <p:nvPr/>
        </p:nvCxnSpPr>
        <p:spPr>
          <a:xfrm>
            <a:off x="6803136" y="2761488"/>
            <a:ext cx="173736" cy="0"/>
          </a:xfrm>
          <a:prstGeom prst="line">
            <a:avLst/>
          </a:prstGeom>
          <a:ln w="22225" cap="rnd">
            <a:solidFill>
              <a:srgbClr val="23795A"/>
            </a:solidFill>
            <a:tailEnd type="triangle" w="med" len="med"/>
          </a:ln>
        </p:spPr>
      </p:cxnSp>
      <p:sp>
        <p:nvSpPr>
          <p:cNvPr id="66" name="Rounded Rectangle 65"/>
          <p:cNvSpPr/>
          <p:nvPr/>
        </p:nvSpPr>
        <p:spPr>
          <a:xfrm>
            <a:off x="7013448" y="1911095"/>
            <a:ext cx="2103120" cy="1700784"/>
          </a:xfrm>
          <a:prstGeom prst="roundRect">
            <a:avLst>
              <a:gd name="adj" fmla="val 7000"/>
            </a:avLst>
          </a:prstGeom>
          <a:solidFill>
            <a:srgbClr val="FFFFFF"/>
          </a:solidFill>
          <a:ln w="12700">
            <a:solidFill>
              <a:srgbClr val="DCE6E5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67" name="Oval 66"/>
          <p:cNvSpPr/>
          <p:nvPr/>
        </p:nvSpPr>
        <p:spPr>
          <a:xfrm>
            <a:off x="7123176" y="2020824"/>
            <a:ext cx="274320" cy="274320"/>
          </a:xfrm>
          <a:prstGeom prst="ellipse">
            <a:avLst/>
          </a:prstGeom>
          <a:solidFill>
            <a:srgbClr val="23795A"/>
          </a:solidFill>
          <a:ln>
            <a:noFill/>
          </a:ln>
        </p:spPr>
        <p:txBody>
          <a:bodyPr wrap="none" lIns="0" tIns="0" rIns="0" bIns="0" rtlCol="0" anchor="ctr"/>
          <a:lstStyle/>
          <a:p>
            <a:pPr algn="ctr"/>
            <a:r>
              <a:rPr sz="1050" b="1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68" name="Rounded Rectangle 67"/>
          <p:cNvSpPr/>
          <p:nvPr/>
        </p:nvSpPr>
        <p:spPr>
          <a:xfrm>
            <a:off x="7488936" y="2048255"/>
            <a:ext cx="475488" cy="201168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B8C6CC"/>
            </a:solidFill>
          </a:ln>
        </p:spPr>
        <p:txBody>
          <a:bodyPr wrap="none" lIns="0" tIns="0" rIns="0" bIns="0" rtlCol="0" anchor="ctr"/>
          <a:lstStyle/>
          <a:p>
            <a:pPr algn="ctr"/>
            <a:r>
              <a:rPr sz="850" b="0">
                <a:solidFill>
                  <a:srgbClr val="6B7A84"/>
                </a:solidFill>
                <a:latin typeface="Calibri"/>
              </a:rPr>
              <a:t>Pflicht</a:t>
            </a:r>
          </a:p>
        </p:txBody>
      </p:sp>
      <p:sp>
        <p:nvSpPr>
          <p:cNvPr id="69" name="Rounded Rectangle 68"/>
          <p:cNvSpPr/>
          <p:nvPr/>
        </p:nvSpPr>
        <p:spPr>
          <a:xfrm>
            <a:off x="8001000" y="2048255"/>
            <a:ext cx="475488" cy="201168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B8C6CC"/>
            </a:solidFill>
          </a:ln>
        </p:spPr>
        <p:txBody>
          <a:bodyPr wrap="none" lIns="0" tIns="0" rIns="0" bIns="0" rtlCol="0" anchor="ctr"/>
          <a:lstStyle/>
          <a:p>
            <a:pPr algn="ctr"/>
            <a:r>
              <a:rPr sz="850" b="0">
                <a:solidFill>
                  <a:srgbClr val="6B7A84"/>
                </a:solidFill>
                <a:latin typeface="Calibri"/>
              </a:rPr>
              <a:t>Einigung</a:t>
            </a:r>
          </a:p>
        </p:txBody>
      </p:sp>
      <p:sp>
        <p:nvSpPr>
          <p:cNvPr id="70" name="Rounded Rectangle 69"/>
          <p:cNvSpPr/>
          <p:nvPr/>
        </p:nvSpPr>
        <p:spPr>
          <a:xfrm>
            <a:off x="8513064" y="2048255"/>
            <a:ext cx="475488" cy="201168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B8C6CC"/>
            </a:solidFill>
          </a:ln>
        </p:spPr>
        <p:txBody>
          <a:bodyPr wrap="none" lIns="0" tIns="0" rIns="0" bIns="0" rtlCol="0" anchor="ctr"/>
          <a:lstStyle/>
          <a:p>
            <a:pPr algn="ctr"/>
            <a:r>
              <a:rPr sz="850" b="0">
                <a:solidFill>
                  <a:srgbClr val="6B7A84"/>
                </a:solidFill>
                <a:latin typeface="Calibri"/>
              </a:rPr>
              <a:t>Optional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7141464" y="2414015"/>
            <a:ext cx="1847087" cy="3840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1">
                <a:solidFill>
                  <a:srgbClr val="9AA7AE"/>
                </a:solidFill>
                <a:latin typeface="Calibri"/>
              </a:rPr>
              <a:t>Maßnahme eintragen …</a:t>
            </a:r>
          </a:p>
        </p:txBody>
      </p:sp>
      <p:cxnSp>
        <p:nvCxnSpPr>
          <p:cNvPr id="72" name="Connector 71"/>
          <p:cNvCxnSpPr/>
          <p:nvPr/>
        </p:nvCxnSpPr>
        <p:spPr>
          <a:xfrm>
            <a:off x="7141464" y="3063239"/>
            <a:ext cx="1847087" cy="0"/>
          </a:xfrm>
          <a:prstGeom prst="line">
            <a:avLst/>
          </a:prstGeom>
          <a:ln w="9525" cap="rnd">
            <a:solidFill>
              <a:srgbClr val="E3EBEA"/>
            </a:solidFill>
          </a:ln>
        </p:spPr>
      </p:cxnSp>
      <p:sp>
        <p:nvSpPr>
          <p:cNvPr id="73" name="TextBox 72"/>
          <p:cNvSpPr txBox="1"/>
          <p:nvPr/>
        </p:nvSpPr>
        <p:spPr>
          <a:xfrm>
            <a:off x="7141464" y="3099815"/>
            <a:ext cx="749808" cy="1554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>
                <a:solidFill>
                  <a:srgbClr val="6B7A84"/>
                </a:solidFill>
                <a:latin typeface="Calibri"/>
              </a:rPr>
              <a:t>Anstoß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7882127" y="3099815"/>
            <a:ext cx="1142999" cy="1554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>
                <a:solidFill>
                  <a:srgbClr val="9AA7AE"/>
                </a:solidFill>
                <a:latin typeface="Calibri"/>
              </a:rPr>
              <a:t>…</a:t>
            </a:r>
          </a:p>
        </p:txBody>
      </p:sp>
      <p:sp>
        <p:nvSpPr>
          <p:cNvPr id="75" name="TextBox 74"/>
          <p:cNvSpPr txBox="1"/>
          <p:nvPr/>
        </p:nvSpPr>
        <p:spPr>
          <a:xfrm>
            <a:off x="7141464" y="3250691"/>
            <a:ext cx="749808" cy="1554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>
                <a:solidFill>
                  <a:srgbClr val="6B7A84"/>
                </a:solidFill>
                <a:latin typeface="Calibri"/>
              </a:rPr>
              <a:t>Durchführung</a:t>
            </a:r>
          </a:p>
        </p:txBody>
      </p:sp>
      <p:sp>
        <p:nvSpPr>
          <p:cNvPr id="76" name="TextBox 75"/>
          <p:cNvSpPr txBox="1"/>
          <p:nvPr/>
        </p:nvSpPr>
        <p:spPr>
          <a:xfrm>
            <a:off x="7882127" y="3250691"/>
            <a:ext cx="1142999" cy="1554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>
                <a:solidFill>
                  <a:srgbClr val="9AA7AE"/>
                </a:solidFill>
                <a:latin typeface="Calibri"/>
              </a:rPr>
              <a:t>…</a:t>
            </a:r>
          </a:p>
        </p:txBody>
      </p:sp>
      <p:sp>
        <p:nvSpPr>
          <p:cNvPr id="77" name="TextBox 76"/>
          <p:cNvSpPr txBox="1"/>
          <p:nvPr/>
        </p:nvSpPr>
        <p:spPr>
          <a:xfrm>
            <a:off x="7141464" y="3401568"/>
            <a:ext cx="749808" cy="1554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>
                <a:solidFill>
                  <a:srgbClr val="6B7A84"/>
                </a:solidFill>
                <a:latin typeface="Calibri"/>
              </a:rPr>
              <a:t>Wann</a:t>
            </a:r>
          </a:p>
        </p:txBody>
      </p:sp>
      <p:sp>
        <p:nvSpPr>
          <p:cNvPr id="78" name="TextBox 77"/>
          <p:cNvSpPr txBox="1"/>
          <p:nvPr/>
        </p:nvSpPr>
        <p:spPr>
          <a:xfrm>
            <a:off x="7882127" y="3401568"/>
            <a:ext cx="1142999" cy="1554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>
                <a:solidFill>
                  <a:srgbClr val="9AA7AE"/>
                </a:solidFill>
                <a:latin typeface="Calibri"/>
              </a:rPr>
              <a:t>…</a:t>
            </a:r>
          </a:p>
        </p:txBody>
      </p:sp>
      <p:cxnSp>
        <p:nvCxnSpPr>
          <p:cNvPr id="79" name="Connector 78"/>
          <p:cNvCxnSpPr/>
          <p:nvPr/>
        </p:nvCxnSpPr>
        <p:spPr>
          <a:xfrm>
            <a:off x="9153143" y="2761488"/>
            <a:ext cx="173737" cy="0"/>
          </a:xfrm>
          <a:prstGeom prst="line">
            <a:avLst/>
          </a:prstGeom>
          <a:ln w="22225" cap="rnd">
            <a:solidFill>
              <a:srgbClr val="23795A"/>
            </a:solidFill>
            <a:tailEnd type="triangle" w="med" len="med"/>
          </a:ln>
        </p:spPr>
      </p:cxnSp>
      <p:sp>
        <p:nvSpPr>
          <p:cNvPr id="80" name="Rounded Rectangle 79"/>
          <p:cNvSpPr/>
          <p:nvPr/>
        </p:nvSpPr>
        <p:spPr>
          <a:xfrm>
            <a:off x="9363455" y="1911095"/>
            <a:ext cx="2103120" cy="1700784"/>
          </a:xfrm>
          <a:prstGeom prst="roundRect">
            <a:avLst>
              <a:gd name="adj" fmla="val 7000"/>
            </a:avLst>
          </a:prstGeom>
          <a:solidFill>
            <a:srgbClr val="FFFFFF"/>
          </a:solidFill>
          <a:ln w="12700">
            <a:solidFill>
              <a:srgbClr val="DCE6E5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81" name="Oval 80"/>
          <p:cNvSpPr/>
          <p:nvPr/>
        </p:nvSpPr>
        <p:spPr>
          <a:xfrm>
            <a:off x="9473183" y="2020824"/>
            <a:ext cx="274320" cy="274320"/>
          </a:xfrm>
          <a:prstGeom prst="ellipse">
            <a:avLst/>
          </a:prstGeom>
          <a:solidFill>
            <a:srgbClr val="23795A"/>
          </a:solidFill>
          <a:ln>
            <a:noFill/>
          </a:ln>
        </p:spPr>
        <p:txBody>
          <a:bodyPr wrap="none" lIns="0" tIns="0" rIns="0" bIns="0" rtlCol="0" anchor="ctr"/>
          <a:lstStyle/>
          <a:p>
            <a:pPr algn="ctr"/>
            <a:r>
              <a:rPr sz="1050" b="1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82" name="Rounded Rectangle 81"/>
          <p:cNvSpPr/>
          <p:nvPr/>
        </p:nvSpPr>
        <p:spPr>
          <a:xfrm>
            <a:off x="9838943" y="2048255"/>
            <a:ext cx="475488" cy="201168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B8C6CC"/>
            </a:solidFill>
          </a:ln>
        </p:spPr>
        <p:txBody>
          <a:bodyPr wrap="none" lIns="0" tIns="0" rIns="0" bIns="0" rtlCol="0" anchor="ctr"/>
          <a:lstStyle/>
          <a:p>
            <a:pPr algn="ctr"/>
            <a:r>
              <a:rPr sz="850" b="0">
                <a:solidFill>
                  <a:srgbClr val="6B7A84"/>
                </a:solidFill>
                <a:latin typeface="Calibri"/>
              </a:rPr>
              <a:t>Pflicht</a:t>
            </a:r>
          </a:p>
        </p:txBody>
      </p:sp>
      <p:sp>
        <p:nvSpPr>
          <p:cNvPr id="83" name="Rounded Rectangle 82"/>
          <p:cNvSpPr/>
          <p:nvPr/>
        </p:nvSpPr>
        <p:spPr>
          <a:xfrm>
            <a:off x="10351007" y="2048255"/>
            <a:ext cx="475488" cy="201168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B8C6CC"/>
            </a:solidFill>
          </a:ln>
        </p:spPr>
        <p:txBody>
          <a:bodyPr wrap="none" lIns="0" tIns="0" rIns="0" bIns="0" rtlCol="0" anchor="ctr"/>
          <a:lstStyle/>
          <a:p>
            <a:pPr algn="ctr"/>
            <a:r>
              <a:rPr sz="850" b="0">
                <a:solidFill>
                  <a:srgbClr val="6B7A84"/>
                </a:solidFill>
                <a:latin typeface="Calibri"/>
              </a:rPr>
              <a:t>Einigung</a:t>
            </a:r>
          </a:p>
        </p:txBody>
      </p:sp>
      <p:sp>
        <p:nvSpPr>
          <p:cNvPr id="84" name="Rounded Rectangle 83"/>
          <p:cNvSpPr/>
          <p:nvPr/>
        </p:nvSpPr>
        <p:spPr>
          <a:xfrm>
            <a:off x="10863072" y="2048255"/>
            <a:ext cx="475488" cy="201168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B8C6CC"/>
            </a:solidFill>
          </a:ln>
        </p:spPr>
        <p:txBody>
          <a:bodyPr wrap="none" lIns="0" tIns="0" rIns="0" bIns="0" rtlCol="0" anchor="ctr"/>
          <a:lstStyle/>
          <a:p>
            <a:pPr algn="ctr"/>
            <a:r>
              <a:rPr sz="850" b="0">
                <a:solidFill>
                  <a:srgbClr val="6B7A84"/>
                </a:solidFill>
                <a:latin typeface="Calibri"/>
              </a:rPr>
              <a:t>Optional</a:t>
            </a:r>
          </a:p>
        </p:txBody>
      </p:sp>
      <p:sp>
        <p:nvSpPr>
          <p:cNvPr id="85" name="TextBox 84"/>
          <p:cNvSpPr txBox="1"/>
          <p:nvPr/>
        </p:nvSpPr>
        <p:spPr>
          <a:xfrm>
            <a:off x="9491472" y="2414015"/>
            <a:ext cx="1847087" cy="3840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1">
                <a:solidFill>
                  <a:srgbClr val="9AA7AE"/>
                </a:solidFill>
                <a:latin typeface="Calibri"/>
              </a:rPr>
              <a:t>Maßnahme eintragen …</a:t>
            </a:r>
          </a:p>
        </p:txBody>
      </p:sp>
      <p:cxnSp>
        <p:nvCxnSpPr>
          <p:cNvPr id="86" name="Connector 85"/>
          <p:cNvCxnSpPr/>
          <p:nvPr/>
        </p:nvCxnSpPr>
        <p:spPr>
          <a:xfrm>
            <a:off x="9491472" y="3063239"/>
            <a:ext cx="1847087" cy="0"/>
          </a:xfrm>
          <a:prstGeom prst="line">
            <a:avLst/>
          </a:prstGeom>
          <a:ln w="9525" cap="rnd">
            <a:solidFill>
              <a:srgbClr val="E3EBEA"/>
            </a:solidFill>
          </a:ln>
        </p:spPr>
      </p:cxnSp>
      <p:sp>
        <p:nvSpPr>
          <p:cNvPr id="87" name="TextBox 86"/>
          <p:cNvSpPr txBox="1"/>
          <p:nvPr/>
        </p:nvSpPr>
        <p:spPr>
          <a:xfrm>
            <a:off x="9491472" y="3099815"/>
            <a:ext cx="749808" cy="1554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>
                <a:solidFill>
                  <a:srgbClr val="6B7A84"/>
                </a:solidFill>
                <a:latin typeface="Calibri"/>
              </a:rPr>
              <a:t>Anstoß</a:t>
            </a:r>
          </a:p>
        </p:txBody>
      </p:sp>
      <p:sp>
        <p:nvSpPr>
          <p:cNvPr id="88" name="TextBox 87"/>
          <p:cNvSpPr txBox="1"/>
          <p:nvPr/>
        </p:nvSpPr>
        <p:spPr>
          <a:xfrm>
            <a:off x="10232135" y="3099815"/>
            <a:ext cx="1142999" cy="1554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>
                <a:solidFill>
                  <a:srgbClr val="9AA7AE"/>
                </a:solidFill>
                <a:latin typeface="Calibri"/>
              </a:rPr>
              <a:t>…</a:t>
            </a:r>
          </a:p>
        </p:txBody>
      </p:sp>
      <p:sp>
        <p:nvSpPr>
          <p:cNvPr id="89" name="TextBox 88"/>
          <p:cNvSpPr txBox="1"/>
          <p:nvPr/>
        </p:nvSpPr>
        <p:spPr>
          <a:xfrm>
            <a:off x="9491472" y="3250691"/>
            <a:ext cx="749808" cy="1554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>
                <a:solidFill>
                  <a:srgbClr val="6B7A84"/>
                </a:solidFill>
                <a:latin typeface="Calibri"/>
              </a:rPr>
              <a:t>Durchführung</a:t>
            </a:r>
          </a:p>
        </p:txBody>
      </p:sp>
      <p:sp>
        <p:nvSpPr>
          <p:cNvPr id="90" name="TextBox 89"/>
          <p:cNvSpPr txBox="1"/>
          <p:nvPr/>
        </p:nvSpPr>
        <p:spPr>
          <a:xfrm>
            <a:off x="10232135" y="3250691"/>
            <a:ext cx="1142999" cy="1554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>
                <a:solidFill>
                  <a:srgbClr val="9AA7AE"/>
                </a:solidFill>
                <a:latin typeface="Calibri"/>
              </a:rPr>
              <a:t>…</a:t>
            </a:r>
          </a:p>
        </p:txBody>
      </p:sp>
      <p:sp>
        <p:nvSpPr>
          <p:cNvPr id="91" name="TextBox 90"/>
          <p:cNvSpPr txBox="1"/>
          <p:nvPr/>
        </p:nvSpPr>
        <p:spPr>
          <a:xfrm>
            <a:off x="9491472" y="3401568"/>
            <a:ext cx="749808" cy="1554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>
                <a:solidFill>
                  <a:srgbClr val="6B7A84"/>
                </a:solidFill>
                <a:latin typeface="Calibri"/>
              </a:rPr>
              <a:t>Wann</a:t>
            </a:r>
          </a:p>
        </p:txBody>
      </p:sp>
      <p:sp>
        <p:nvSpPr>
          <p:cNvPr id="92" name="TextBox 91"/>
          <p:cNvSpPr txBox="1"/>
          <p:nvPr/>
        </p:nvSpPr>
        <p:spPr>
          <a:xfrm>
            <a:off x="10232135" y="3401568"/>
            <a:ext cx="1142999" cy="1554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>
                <a:solidFill>
                  <a:srgbClr val="9AA7AE"/>
                </a:solidFill>
                <a:latin typeface="Calibri"/>
              </a:rPr>
              <a:t>…</a:t>
            </a:r>
          </a:p>
        </p:txBody>
      </p:sp>
      <p:sp>
        <p:nvSpPr>
          <p:cNvPr id="93" name="TextBox 92"/>
          <p:cNvSpPr txBox="1"/>
          <p:nvPr/>
        </p:nvSpPr>
        <p:spPr>
          <a:xfrm>
            <a:off x="2313432" y="3685032"/>
            <a:ext cx="1463040" cy="2286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000" b="1" i="0">
                <a:solidFill>
                  <a:srgbClr val="495663"/>
                </a:solidFill>
                <a:latin typeface="Calibri"/>
              </a:rPr>
              <a:t>Optional zusätzlich:</a:t>
            </a:r>
          </a:p>
        </p:txBody>
      </p:sp>
      <p:sp>
        <p:nvSpPr>
          <p:cNvPr id="94" name="Rounded Rectangle 93"/>
          <p:cNvSpPr/>
          <p:nvPr/>
        </p:nvSpPr>
        <p:spPr>
          <a:xfrm>
            <a:off x="3639311" y="3685032"/>
            <a:ext cx="7845552" cy="22860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9525">
            <a:solidFill>
              <a:srgbClr val="B8C6CC"/>
            </a:solidFill>
          </a:ln>
        </p:spPr>
        <p:txBody>
          <a:bodyPr wrap="none" lIns="0" tIns="0" rIns="0" bIns="0" rtlCol="0" anchor="ctr"/>
          <a:lstStyle/>
          <a:p>
            <a:pPr algn="ctr"/>
            <a:r>
              <a:rPr sz="950" b="0">
                <a:solidFill>
                  <a:srgbClr val="9AA7AE"/>
                </a:solidFill>
                <a:latin typeface="Calibri"/>
              </a:rPr>
              <a:t>weitere Maßnahmen eintragen …</a:t>
            </a:r>
          </a:p>
        </p:txBody>
      </p:sp>
      <p:sp>
        <p:nvSpPr>
          <p:cNvPr id="95" name="Rounded Rectangle 94"/>
          <p:cNvSpPr/>
          <p:nvPr/>
        </p:nvSpPr>
        <p:spPr>
          <a:xfrm>
            <a:off x="566928" y="4078224"/>
            <a:ext cx="11128248" cy="2157984"/>
          </a:xfrm>
          <a:prstGeom prst="roundRect">
            <a:avLst>
              <a:gd name="adj" fmla="val 6000"/>
            </a:avLst>
          </a:prstGeom>
          <a:solidFill>
            <a:srgbClr val="E8F3EC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cxnSp>
        <p:nvCxnSpPr>
          <p:cNvPr id="96" name="Connector 95"/>
          <p:cNvCxnSpPr/>
          <p:nvPr/>
        </p:nvCxnSpPr>
        <p:spPr>
          <a:xfrm>
            <a:off x="2157984" y="4261104"/>
            <a:ext cx="0" cy="1792224"/>
          </a:xfrm>
          <a:prstGeom prst="line">
            <a:avLst/>
          </a:prstGeom>
          <a:ln w="12700" cap="rnd">
            <a:solidFill>
              <a:srgbClr val="C6DAD9"/>
            </a:solidFill>
          </a:ln>
        </p:spPr>
      </p:cxnSp>
      <p:sp>
        <p:nvSpPr>
          <p:cNvPr id="97" name="TextBox 96"/>
          <p:cNvSpPr txBox="1"/>
          <p:nvPr/>
        </p:nvSpPr>
        <p:spPr>
          <a:xfrm>
            <a:off x="731520" y="4279392"/>
            <a:ext cx="1371600" cy="5029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92000"/>
              </a:lnSpc>
            </a:pPr>
            <a:r>
              <a:rPr sz="1450" b="1" i="0">
                <a:solidFill>
                  <a:srgbClr val="495663"/>
                </a:solidFill>
                <a:latin typeface="Calibri"/>
              </a:rPr>
              <a:t>Wiederholter
Vorfall</a:t>
            </a:r>
          </a:p>
        </p:txBody>
      </p:sp>
      <p:sp>
        <p:nvSpPr>
          <p:cNvPr id="98" name="TextBox 97"/>
          <p:cNvSpPr txBox="1"/>
          <p:nvPr/>
        </p:nvSpPr>
        <p:spPr>
          <a:xfrm>
            <a:off x="731520" y="4809744"/>
            <a:ext cx="1371600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95000"/>
              </a:lnSpc>
            </a:pPr>
            <a:r>
              <a:rPr sz="1000" b="0" i="0">
                <a:solidFill>
                  <a:srgbClr val="6B7A84"/>
                </a:solidFill>
                <a:latin typeface="Calibri"/>
              </a:rPr>
              <a:t>ab dem 2. Vorfall –
in Clama per
Häufigkeitsschwelle</a:t>
            </a:r>
          </a:p>
        </p:txBody>
      </p:sp>
      <p:sp>
        <p:nvSpPr>
          <p:cNvPr id="99" name="Rounded Rectangle 98"/>
          <p:cNvSpPr/>
          <p:nvPr/>
        </p:nvSpPr>
        <p:spPr>
          <a:xfrm>
            <a:off x="2313432" y="4178808"/>
            <a:ext cx="2103120" cy="1700784"/>
          </a:xfrm>
          <a:prstGeom prst="roundRect">
            <a:avLst>
              <a:gd name="adj" fmla="val 7000"/>
            </a:avLst>
          </a:prstGeom>
          <a:solidFill>
            <a:srgbClr val="FFFFFF"/>
          </a:solidFill>
          <a:ln w="12700">
            <a:solidFill>
              <a:srgbClr val="DCE6E5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00" name="Oval 99"/>
          <p:cNvSpPr/>
          <p:nvPr/>
        </p:nvSpPr>
        <p:spPr>
          <a:xfrm>
            <a:off x="2423160" y="4288536"/>
            <a:ext cx="274320" cy="274320"/>
          </a:xfrm>
          <a:prstGeom prst="ellipse">
            <a:avLst/>
          </a:prstGeom>
          <a:solidFill>
            <a:srgbClr val="23795A"/>
          </a:solidFill>
          <a:ln>
            <a:noFill/>
          </a:ln>
        </p:spPr>
        <p:txBody>
          <a:bodyPr wrap="none" lIns="0" tIns="0" rIns="0" bIns="0" rtlCol="0" anchor="ctr"/>
          <a:lstStyle/>
          <a:p>
            <a:pPr algn="ctr"/>
            <a:r>
              <a:rPr sz="1050" b="1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101" name="Rounded Rectangle 100"/>
          <p:cNvSpPr/>
          <p:nvPr/>
        </p:nvSpPr>
        <p:spPr>
          <a:xfrm>
            <a:off x="2788920" y="4315968"/>
            <a:ext cx="475488" cy="201168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B8C6CC"/>
            </a:solidFill>
          </a:ln>
        </p:spPr>
        <p:txBody>
          <a:bodyPr wrap="none" lIns="0" tIns="0" rIns="0" bIns="0" rtlCol="0" anchor="ctr"/>
          <a:lstStyle/>
          <a:p>
            <a:pPr algn="ctr"/>
            <a:r>
              <a:rPr sz="850" b="0">
                <a:solidFill>
                  <a:srgbClr val="6B7A84"/>
                </a:solidFill>
                <a:latin typeface="Calibri"/>
              </a:rPr>
              <a:t>Pflicht</a:t>
            </a:r>
          </a:p>
        </p:txBody>
      </p:sp>
      <p:sp>
        <p:nvSpPr>
          <p:cNvPr id="102" name="Rounded Rectangle 101"/>
          <p:cNvSpPr/>
          <p:nvPr/>
        </p:nvSpPr>
        <p:spPr>
          <a:xfrm>
            <a:off x="3300984" y="4315968"/>
            <a:ext cx="475488" cy="201168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B8C6CC"/>
            </a:solidFill>
          </a:ln>
        </p:spPr>
        <p:txBody>
          <a:bodyPr wrap="none" lIns="0" tIns="0" rIns="0" bIns="0" rtlCol="0" anchor="ctr"/>
          <a:lstStyle/>
          <a:p>
            <a:pPr algn="ctr"/>
            <a:r>
              <a:rPr sz="850" b="0">
                <a:solidFill>
                  <a:srgbClr val="6B7A84"/>
                </a:solidFill>
                <a:latin typeface="Calibri"/>
              </a:rPr>
              <a:t>Einigung</a:t>
            </a:r>
          </a:p>
        </p:txBody>
      </p:sp>
      <p:sp>
        <p:nvSpPr>
          <p:cNvPr id="103" name="Rounded Rectangle 102"/>
          <p:cNvSpPr/>
          <p:nvPr/>
        </p:nvSpPr>
        <p:spPr>
          <a:xfrm>
            <a:off x="3813048" y="4315968"/>
            <a:ext cx="475488" cy="201168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B8C6CC"/>
            </a:solidFill>
          </a:ln>
        </p:spPr>
        <p:txBody>
          <a:bodyPr wrap="none" lIns="0" tIns="0" rIns="0" bIns="0" rtlCol="0" anchor="ctr"/>
          <a:lstStyle/>
          <a:p>
            <a:pPr algn="ctr"/>
            <a:r>
              <a:rPr sz="850" b="0">
                <a:solidFill>
                  <a:srgbClr val="6B7A84"/>
                </a:solidFill>
                <a:latin typeface="Calibri"/>
              </a:rPr>
              <a:t>Optional</a:t>
            </a:r>
          </a:p>
        </p:txBody>
      </p:sp>
      <p:sp>
        <p:nvSpPr>
          <p:cNvPr id="104" name="TextBox 103"/>
          <p:cNvSpPr txBox="1"/>
          <p:nvPr/>
        </p:nvSpPr>
        <p:spPr>
          <a:xfrm>
            <a:off x="2441448" y="4681728"/>
            <a:ext cx="1847087" cy="3840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1">
                <a:solidFill>
                  <a:srgbClr val="9AA7AE"/>
                </a:solidFill>
                <a:latin typeface="Calibri"/>
              </a:rPr>
              <a:t>Maßnahme eintragen …</a:t>
            </a:r>
          </a:p>
        </p:txBody>
      </p:sp>
      <p:cxnSp>
        <p:nvCxnSpPr>
          <p:cNvPr id="105" name="Connector 104"/>
          <p:cNvCxnSpPr/>
          <p:nvPr/>
        </p:nvCxnSpPr>
        <p:spPr>
          <a:xfrm>
            <a:off x="2441448" y="5330952"/>
            <a:ext cx="1847088" cy="0"/>
          </a:xfrm>
          <a:prstGeom prst="line">
            <a:avLst/>
          </a:prstGeom>
          <a:ln w="9525" cap="rnd">
            <a:solidFill>
              <a:srgbClr val="E3EBEA"/>
            </a:solidFill>
          </a:ln>
        </p:spPr>
      </p:cxnSp>
      <p:sp>
        <p:nvSpPr>
          <p:cNvPr id="106" name="TextBox 105"/>
          <p:cNvSpPr txBox="1"/>
          <p:nvPr/>
        </p:nvSpPr>
        <p:spPr>
          <a:xfrm>
            <a:off x="2441448" y="5367528"/>
            <a:ext cx="749808" cy="1554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>
                <a:solidFill>
                  <a:srgbClr val="6B7A84"/>
                </a:solidFill>
                <a:latin typeface="Calibri"/>
              </a:rPr>
              <a:t>Anstoß</a:t>
            </a:r>
          </a:p>
        </p:txBody>
      </p:sp>
      <p:sp>
        <p:nvSpPr>
          <p:cNvPr id="107" name="TextBox 106"/>
          <p:cNvSpPr txBox="1"/>
          <p:nvPr/>
        </p:nvSpPr>
        <p:spPr>
          <a:xfrm>
            <a:off x="3182111" y="5367528"/>
            <a:ext cx="1142999" cy="1554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>
                <a:solidFill>
                  <a:srgbClr val="9AA7AE"/>
                </a:solidFill>
                <a:latin typeface="Calibri"/>
              </a:rPr>
              <a:t>…</a:t>
            </a:r>
          </a:p>
        </p:txBody>
      </p:sp>
      <p:sp>
        <p:nvSpPr>
          <p:cNvPr id="108" name="TextBox 107"/>
          <p:cNvSpPr txBox="1"/>
          <p:nvPr/>
        </p:nvSpPr>
        <p:spPr>
          <a:xfrm>
            <a:off x="2441448" y="5518404"/>
            <a:ext cx="749808" cy="1554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>
                <a:solidFill>
                  <a:srgbClr val="6B7A84"/>
                </a:solidFill>
                <a:latin typeface="Calibri"/>
              </a:rPr>
              <a:t>Durchführung</a:t>
            </a:r>
          </a:p>
        </p:txBody>
      </p:sp>
      <p:sp>
        <p:nvSpPr>
          <p:cNvPr id="109" name="TextBox 108"/>
          <p:cNvSpPr txBox="1"/>
          <p:nvPr/>
        </p:nvSpPr>
        <p:spPr>
          <a:xfrm>
            <a:off x="3182111" y="5518404"/>
            <a:ext cx="1142999" cy="1554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>
                <a:solidFill>
                  <a:srgbClr val="9AA7AE"/>
                </a:solidFill>
                <a:latin typeface="Calibri"/>
              </a:rPr>
              <a:t>…</a:t>
            </a:r>
          </a:p>
        </p:txBody>
      </p:sp>
      <p:sp>
        <p:nvSpPr>
          <p:cNvPr id="110" name="TextBox 109"/>
          <p:cNvSpPr txBox="1"/>
          <p:nvPr/>
        </p:nvSpPr>
        <p:spPr>
          <a:xfrm>
            <a:off x="2441448" y="5669280"/>
            <a:ext cx="749808" cy="1554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>
                <a:solidFill>
                  <a:srgbClr val="6B7A84"/>
                </a:solidFill>
                <a:latin typeface="Calibri"/>
              </a:rPr>
              <a:t>Wann</a:t>
            </a:r>
          </a:p>
        </p:txBody>
      </p:sp>
      <p:sp>
        <p:nvSpPr>
          <p:cNvPr id="111" name="TextBox 110"/>
          <p:cNvSpPr txBox="1"/>
          <p:nvPr/>
        </p:nvSpPr>
        <p:spPr>
          <a:xfrm>
            <a:off x="3182111" y="5669280"/>
            <a:ext cx="1142999" cy="1554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>
                <a:solidFill>
                  <a:srgbClr val="9AA7AE"/>
                </a:solidFill>
                <a:latin typeface="Calibri"/>
              </a:rPr>
              <a:t>…</a:t>
            </a:r>
          </a:p>
        </p:txBody>
      </p:sp>
      <p:cxnSp>
        <p:nvCxnSpPr>
          <p:cNvPr id="112" name="Connector 111"/>
          <p:cNvCxnSpPr/>
          <p:nvPr/>
        </p:nvCxnSpPr>
        <p:spPr>
          <a:xfrm>
            <a:off x="4453128" y="5029200"/>
            <a:ext cx="173736" cy="0"/>
          </a:xfrm>
          <a:prstGeom prst="line">
            <a:avLst/>
          </a:prstGeom>
          <a:ln w="22225" cap="rnd">
            <a:solidFill>
              <a:srgbClr val="23795A"/>
            </a:solidFill>
            <a:tailEnd type="triangle" w="med" len="med"/>
          </a:ln>
        </p:spPr>
      </p:cxnSp>
      <p:sp>
        <p:nvSpPr>
          <p:cNvPr id="113" name="Rounded Rectangle 112"/>
          <p:cNvSpPr/>
          <p:nvPr/>
        </p:nvSpPr>
        <p:spPr>
          <a:xfrm>
            <a:off x="4663440" y="4178808"/>
            <a:ext cx="2103120" cy="1700784"/>
          </a:xfrm>
          <a:prstGeom prst="roundRect">
            <a:avLst>
              <a:gd name="adj" fmla="val 7000"/>
            </a:avLst>
          </a:prstGeom>
          <a:solidFill>
            <a:srgbClr val="FFFFFF"/>
          </a:solidFill>
          <a:ln w="12700">
            <a:solidFill>
              <a:srgbClr val="DCE6E5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14" name="Oval 113"/>
          <p:cNvSpPr/>
          <p:nvPr/>
        </p:nvSpPr>
        <p:spPr>
          <a:xfrm>
            <a:off x="4773168" y="4288536"/>
            <a:ext cx="274320" cy="274320"/>
          </a:xfrm>
          <a:prstGeom prst="ellipse">
            <a:avLst/>
          </a:prstGeom>
          <a:solidFill>
            <a:srgbClr val="23795A"/>
          </a:solidFill>
          <a:ln>
            <a:noFill/>
          </a:ln>
        </p:spPr>
        <p:txBody>
          <a:bodyPr wrap="none" lIns="0" tIns="0" rIns="0" bIns="0" rtlCol="0" anchor="ctr"/>
          <a:lstStyle/>
          <a:p>
            <a:pPr algn="ctr"/>
            <a:r>
              <a:rPr sz="1050" b="1">
                <a:solidFill>
                  <a:srgbClr val="FFFFFF"/>
                </a:solidFill>
                <a:latin typeface="Calibri"/>
              </a:rPr>
              <a:t>6</a:t>
            </a:r>
          </a:p>
        </p:txBody>
      </p:sp>
      <p:sp>
        <p:nvSpPr>
          <p:cNvPr id="115" name="Rounded Rectangle 114"/>
          <p:cNvSpPr/>
          <p:nvPr/>
        </p:nvSpPr>
        <p:spPr>
          <a:xfrm>
            <a:off x="5138927" y="4315968"/>
            <a:ext cx="475488" cy="201168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B8C6CC"/>
            </a:solidFill>
          </a:ln>
        </p:spPr>
        <p:txBody>
          <a:bodyPr wrap="none" lIns="0" tIns="0" rIns="0" bIns="0" rtlCol="0" anchor="ctr"/>
          <a:lstStyle/>
          <a:p>
            <a:pPr algn="ctr"/>
            <a:r>
              <a:rPr sz="850" b="0">
                <a:solidFill>
                  <a:srgbClr val="6B7A84"/>
                </a:solidFill>
                <a:latin typeface="Calibri"/>
              </a:rPr>
              <a:t>Pflicht</a:t>
            </a:r>
          </a:p>
        </p:txBody>
      </p:sp>
      <p:sp>
        <p:nvSpPr>
          <p:cNvPr id="116" name="Rounded Rectangle 115"/>
          <p:cNvSpPr/>
          <p:nvPr/>
        </p:nvSpPr>
        <p:spPr>
          <a:xfrm>
            <a:off x="5650992" y="4315968"/>
            <a:ext cx="475488" cy="201168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B8C6CC"/>
            </a:solidFill>
          </a:ln>
        </p:spPr>
        <p:txBody>
          <a:bodyPr wrap="none" lIns="0" tIns="0" rIns="0" bIns="0" rtlCol="0" anchor="ctr"/>
          <a:lstStyle/>
          <a:p>
            <a:pPr algn="ctr"/>
            <a:r>
              <a:rPr sz="850" b="0">
                <a:solidFill>
                  <a:srgbClr val="6B7A84"/>
                </a:solidFill>
                <a:latin typeface="Calibri"/>
              </a:rPr>
              <a:t>Einigung</a:t>
            </a:r>
          </a:p>
        </p:txBody>
      </p:sp>
      <p:sp>
        <p:nvSpPr>
          <p:cNvPr id="117" name="Rounded Rectangle 116"/>
          <p:cNvSpPr/>
          <p:nvPr/>
        </p:nvSpPr>
        <p:spPr>
          <a:xfrm>
            <a:off x="6163056" y="4315968"/>
            <a:ext cx="475488" cy="201168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B8C6CC"/>
            </a:solidFill>
          </a:ln>
        </p:spPr>
        <p:txBody>
          <a:bodyPr wrap="none" lIns="0" tIns="0" rIns="0" bIns="0" rtlCol="0" anchor="ctr"/>
          <a:lstStyle/>
          <a:p>
            <a:pPr algn="ctr"/>
            <a:r>
              <a:rPr sz="850" b="0">
                <a:solidFill>
                  <a:srgbClr val="6B7A84"/>
                </a:solidFill>
                <a:latin typeface="Calibri"/>
              </a:rPr>
              <a:t>Optional</a:t>
            </a:r>
          </a:p>
        </p:txBody>
      </p:sp>
      <p:sp>
        <p:nvSpPr>
          <p:cNvPr id="118" name="TextBox 117"/>
          <p:cNvSpPr txBox="1"/>
          <p:nvPr/>
        </p:nvSpPr>
        <p:spPr>
          <a:xfrm>
            <a:off x="4791455" y="4681728"/>
            <a:ext cx="1847087" cy="3840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1">
                <a:solidFill>
                  <a:srgbClr val="9AA7AE"/>
                </a:solidFill>
                <a:latin typeface="Calibri"/>
              </a:rPr>
              <a:t>Maßnahme eintragen …</a:t>
            </a:r>
          </a:p>
        </p:txBody>
      </p:sp>
      <p:cxnSp>
        <p:nvCxnSpPr>
          <p:cNvPr id="119" name="Connector 118"/>
          <p:cNvCxnSpPr/>
          <p:nvPr/>
        </p:nvCxnSpPr>
        <p:spPr>
          <a:xfrm>
            <a:off x="4791455" y="5330952"/>
            <a:ext cx="1847089" cy="0"/>
          </a:xfrm>
          <a:prstGeom prst="line">
            <a:avLst/>
          </a:prstGeom>
          <a:ln w="9525" cap="rnd">
            <a:solidFill>
              <a:srgbClr val="E3EBEA"/>
            </a:solidFill>
          </a:ln>
        </p:spPr>
      </p:cxnSp>
      <p:sp>
        <p:nvSpPr>
          <p:cNvPr id="120" name="TextBox 119"/>
          <p:cNvSpPr txBox="1"/>
          <p:nvPr/>
        </p:nvSpPr>
        <p:spPr>
          <a:xfrm>
            <a:off x="4791455" y="5367528"/>
            <a:ext cx="749808" cy="1554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>
                <a:solidFill>
                  <a:srgbClr val="6B7A84"/>
                </a:solidFill>
                <a:latin typeface="Calibri"/>
              </a:rPr>
              <a:t>Anstoß</a:t>
            </a:r>
          </a:p>
        </p:txBody>
      </p:sp>
      <p:sp>
        <p:nvSpPr>
          <p:cNvPr id="121" name="TextBox 120"/>
          <p:cNvSpPr txBox="1"/>
          <p:nvPr/>
        </p:nvSpPr>
        <p:spPr>
          <a:xfrm>
            <a:off x="5532120" y="5367528"/>
            <a:ext cx="1142999" cy="1554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>
                <a:solidFill>
                  <a:srgbClr val="9AA7AE"/>
                </a:solidFill>
                <a:latin typeface="Calibri"/>
              </a:rPr>
              <a:t>…</a:t>
            </a:r>
          </a:p>
        </p:txBody>
      </p:sp>
      <p:sp>
        <p:nvSpPr>
          <p:cNvPr id="122" name="TextBox 121"/>
          <p:cNvSpPr txBox="1"/>
          <p:nvPr/>
        </p:nvSpPr>
        <p:spPr>
          <a:xfrm>
            <a:off x="4791455" y="5518404"/>
            <a:ext cx="749808" cy="1554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>
                <a:solidFill>
                  <a:srgbClr val="6B7A84"/>
                </a:solidFill>
                <a:latin typeface="Calibri"/>
              </a:rPr>
              <a:t>Durchführung</a:t>
            </a:r>
          </a:p>
        </p:txBody>
      </p:sp>
      <p:sp>
        <p:nvSpPr>
          <p:cNvPr id="123" name="TextBox 122"/>
          <p:cNvSpPr txBox="1"/>
          <p:nvPr/>
        </p:nvSpPr>
        <p:spPr>
          <a:xfrm>
            <a:off x="5532120" y="5518404"/>
            <a:ext cx="1142999" cy="1554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>
                <a:solidFill>
                  <a:srgbClr val="9AA7AE"/>
                </a:solidFill>
                <a:latin typeface="Calibri"/>
              </a:rPr>
              <a:t>…</a:t>
            </a:r>
          </a:p>
        </p:txBody>
      </p:sp>
      <p:sp>
        <p:nvSpPr>
          <p:cNvPr id="124" name="TextBox 123"/>
          <p:cNvSpPr txBox="1"/>
          <p:nvPr/>
        </p:nvSpPr>
        <p:spPr>
          <a:xfrm>
            <a:off x="4791455" y="5669280"/>
            <a:ext cx="749808" cy="1554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>
                <a:solidFill>
                  <a:srgbClr val="6B7A84"/>
                </a:solidFill>
                <a:latin typeface="Calibri"/>
              </a:rPr>
              <a:t>Wann</a:t>
            </a:r>
          </a:p>
        </p:txBody>
      </p:sp>
      <p:sp>
        <p:nvSpPr>
          <p:cNvPr id="125" name="TextBox 124"/>
          <p:cNvSpPr txBox="1"/>
          <p:nvPr/>
        </p:nvSpPr>
        <p:spPr>
          <a:xfrm>
            <a:off x="5532120" y="5669280"/>
            <a:ext cx="1142999" cy="1554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>
                <a:solidFill>
                  <a:srgbClr val="9AA7AE"/>
                </a:solidFill>
                <a:latin typeface="Calibri"/>
              </a:rPr>
              <a:t>…</a:t>
            </a:r>
          </a:p>
        </p:txBody>
      </p:sp>
      <p:cxnSp>
        <p:nvCxnSpPr>
          <p:cNvPr id="126" name="Connector 125"/>
          <p:cNvCxnSpPr/>
          <p:nvPr/>
        </p:nvCxnSpPr>
        <p:spPr>
          <a:xfrm>
            <a:off x="6803136" y="5029200"/>
            <a:ext cx="173736" cy="0"/>
          </a:xfrm>
          <a:prstGeom prst="line">
            <a:avLst/>
          </a:prstGeom>
          <a:ln w="22225" cap="rnd">
            <a:solidFill>
              <a:srgbClr val="23795A"/>
            </a:solidFill>
            <a:tailEnd type="triangle" w="med" len="med"/>
          </a:ln>
        </p:spPr>
      </p:cxnSp>
      <p:sp>
        <p:nvSpPr>
          <p:cNvPr id="127" name="Rounded Rectangle 126"/>
          <p:cNvSpPr/>
          <p:nvPr/>
        </p:nvSpPr>
        <p:spPr>
          <a:xfrm>
            <a:off x="7013448" y="4178808"/>
            <a:ext cx="2103120" cy="1700784"/>
          </a:xfrm>
          <a:prstGeom prst="roundRect">
            <a:avLst>
              <a:gd name="adj" fmla="val 7000"/>
            </a:avLst>
          </a:prstGeom>
          <a:solidFill>
            <a:srgbClr val="FFFFFF"/>
          </a:solidFill>
          <a:ln w="12700">
            <a:solidFill>
              <a:srgbClr val="DCE6E5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28" name="Oval 127"/>
          <p:cNvSpPr/>
          <p:nvPr/>
        </p:nvSpPr>
        <p:spPr>
          <a:xfrm>
            <a:off x="7123176" y="4288536"/>
            <a:ext cx="274320" cy="274320"/>
          </a:xfrm>
          <a:prstGeom prst="ellipse">
            <a:avLst/>
          </a:prstGeom>
          <a:solidFill>
            <a:srgbClr val="23795A"/>
          </a:solidFill>
          <a:ln>
            <a:noFill/>
          </a:ln>
        </p:spPr>
        <p:txBody>
          <a:bodyPr wrap="none" lIns="0" tIns="0" rIns="0" bIns="0" rtlCol="0" anchor="ctr"/>
          <a:lstStyle/>
          <a:p>
            <a:pPr algn="ctr"/>
            <a:r>
              <a:rPr sz="1050" b="1">
                <a:solidFill>
                  <a:srgbClr val="FFFFFF"/>
                </a:solidFill>
                <a:latin typeface="Calibri"/>
              </a:rPr>
              <a:t>7</a:t>
            </a:r>
          </a:p>
        </p:txBody>
      </p:sp>
      <p:sp>
        <p:nvSpPr>
          <p:cNvPr id="129" name="Rounded Rectangle 128"/>
          <p:cNvSpPr/>
          <p:nvPr/>
        </p:nvSpPr>
        <p:spPr>
          <a:xfrm>
            <a:off x="7488936" y="4315968"/>
            <a:ext cx="475488" cy="201168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B8C6CC"/>
            </a:solidFill>
          </a:ln>
        </p:spPr>
        <p:txBody>
          <a:bodyPr wrap="none" lIns="0" tIns="0" rIns="0" bIns="0" rtlCol="0" anchor="ctr"/>
          <a:lstStyle/>
          <a:p>
            <a:pPr algn="ctr"/>
            <a:r>
              <a:rPr sz="850" b="0">
                <a:solidFill>
                  <a:srgbClr val="6B7A84"/>
                </a:solidFill>
                <a:latin typeface="Calibri"/>
              </a:rPr>
              <a:t>Pflicht</a:t>
            </a:r>
          </a:p>
        </p:txBody>
      </p:sp>
      <p:sp>
        <p:nvSpPr>
          <p:cNvPr id="130" name="Rounded Rectangle 129"/>
          <p:cNvSpPr/>
          <p:nvPr/>
        </p:nvSpPr>
        <p:spPr>
          <a:xfrm>
            <a:off x="8001000" y="4315968"/>
            <a:ext cx="475488" cy="201168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B8C6CC"/>
            </a:solidFill>
          </a:ln>
        </p:spPr>
        <p:txBody>
          <a:bodyPr wrap="none" lIns="0" tIns="0" rIns="0" bIns="0" rtlCol="0" anchor="ctr"/>
          <a:lstStyle/>
          <a:p>
            <a:pPr algn="ctr"/>
            <a:r>
              <a:rPr sz="850" b="0">
                <a:solidFill>
                  <a:srgbClr val="6B7A84"/>
                </a:solidFill>
                <a:latin typeface="Calibri"/>
              </a:rPr>
              <a:t>Einigung</a:t>
            </a:r>
          </a:p>
        </p:txBody>
      </p:sp>
      <p:sp>
        <p:nvSpPr>
          <p:cNvPr id="131" name="Rounded Rectangle 130"/>
          <p:cNvSpPr/>
          <p:nvPr/>
        </p:nvSpPr>
        <p:spPr>
          <a:xfrm>
            <a:off x="8513064" y="4315968"/>
            <a:ext cx="475488" cy="201168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B8C6CC"/>
            </a:solidFill>
          </a:ln>
        </p:spPr>
        <p:txBody>
          <a:bodyPr wrap="none" lIns="0" tIns="0" rIns="0" bIns="0" rtlCol="0" anchor="ctr"/>
          <a:lstStyle/>
          <a:p>
            <a:pPr algn="ctr"/>
            <a:r>
              <a:rPr sz="850" b="0">
                <a:solidFill>
                  <a:srgbClr val="6B7A84"/>
                </a:solidFill>
                <a:latin typeface="Calibri"/>
              </a:rPr>
              <a:t>Optional</a:t>
            </a:r>
          </a:p>
        </p:txBody>
      </p:sp>
      <p:sp>
        <p:nvSpPr>
          <p:cNvPr id="132" name="TextBox 131"/>
          <p:cNvSpPr txBox="1"/>
          <p:nvPr/>
        </p:nvSpPr>
        <p:spPr>
          <a:xfrm>
            <a:off x="7141464" y="4681728"/>
            <a:ext cx="1847087" cy="3840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1">
                <a:solidFill>
                  <a:srgbClr val="9AA7AE"/>
                </a:solidFill>
                <a:latin typeface="Calibri"/>
              </a:rPr>
              <a:t>Maßnahme eintragen …</a:t>
            </a:r>
          </a:p>
        </p:txBody>
      </p:sp>
      <p:cxnSp>
        <p:nvCxnSpPr>
          <p:cNvPr id="133" name="Connector 132"/>
          <p:cNvCxnSpPr/>
          <p:nvPr/>
        </p:nvCxnSpPr>
        <p:spPr>
          <a:xfrm>
            <a:off x="7141464" y="5330952"/>
            <a:ext cx="1847087" cy="0"/>
          </a:xfrm>
          <a:prstGeom prst="line">
            <a:avLst/>
          </a:prstGeom>
          <a:ln w="9525" cap="rnd">
            <a:solidFill>
              <a:srgbClr val="E3EBEA"/>
            </a:solidFill>
          </a:ln>
        </p:spPr>
      </p:cxnSp>
      <p:sp>
        <p:nvSpPr>
          <p:cNvPr id="134" name="TextBox 133"/>
          <p:cNvSpPr txBox="1"/>
          <p:nvPr/>
        </p:nvSpPr>
        <p:spPr>
          <a:xfrm>
            <a:off x="7141464" y="5367528"/>
            <a:ext cx="749808" cy="1554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>
                <a:solidFill>
                  <a:srgbClr val="6B7A84"/>
                </a:solidFill>
                <a:latin typeface="Calibri"/>
              </a:rPr>
              <a:t>Anstoß</a:t>
            </a:r>
          </a:p>
        </p:txBody>
      </p:sp>
      <p:sp>
        <p:nvSpPr>
          <p:cNvPr id="135" name="TextBox 134"/>
          <p:cNvSpPr txBox="1"/>
          <p:nvPr/>
        </p:nvSpPr>
        <p:spPr>
          <a:xfrm>
            <a:off x="7882127" y="5367528"/>
            <a:ext cx="1142999" cy="1554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>
                <a:solidFill>
                  <a:srgbClr val="9AA7AE"/>
                </a:solidFill>
                <a:latin typeface="Calibri"/>
              </a:rPr>
              <a:t>…</a:t>
            </a:r>
          </a:p>
        </p:txBody>
      </p:sp>
      <p:sp>
        <p:nvSpPr>
          <p:cNvPr id="136" name="TextBox 135"/>
          <p:cNvSpPr txBox="1"/>
          <p:nvPr/>
        </p:nvSpPr>
        <p:spPr>
          <a:xfrm>
            <a:off x="7141464" y="5518404"/>
            <a:ext cx="749808" cy="1554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>
                <a:solidFill>
                  <a:srgbClr val="6B7A84"/>
                </a:solidFill>
                <a:latin typeface="Calibri"/>
              </a:rPr>
              <a:t>Durchführung</a:t>
            </a:r>
          </a:p>
        </p:txBody>
      </p:sp>
      <p:sp>
        <p:nvSpPr>
          <p:cNvPr id="137" name="TextBox 136"/>
          <p:cNvSpPr txBox="1"/>
          <p:nvPr/>
        </p:nvSpPr>
        <p:spPr>
          <a:xfrm>
            <a:off x="7882127" y="5518404"/>
            <a:ext cx="1142999" cy="1554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>
                <a:solidFill>
                  <a:srgbClr val="9AA7AE"/>
                </a:solidFill>
                <a:latin typeface="Calibri"/>
              </a:rPr>
              <a:t>…</a:t>
            </a:r>
          </a:p>
        </p:txBody>
      </p:sp>
      <p:sp>
        <p:nvSpPr>
          <p:cNvPr id="138" name="TextBox 137"/>
          <p:cNvSpPr txBox="1"/>
          <p:nvPr/>
        </p:nvSpPr>
        <p:spPr>
          <a:xfrm>
            <a:off x="7141464" y="5669280"/>
            <a:ext cx="749808" cy="1554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>
                <a:solidFill>
                  <a:srgbClr val="6B7A84"/>
                </a:solidFill>
                <a:latin typeface="Calibri"/>
              </a:rPr>
              <a:t>Wann</a:t>
            </a:r>
          </a:p>
        </p:txBody>
      </p:sp>
      <p:sp>
        <p:nvSpPr>
          <p:cNvPr id="139" name="TextBox 138"/>
          <p:cNvSpPr txBox="1"/>
          <p:nvPr/>
        </p:nvSpPr>
        <p:spPr>
          <a:xfrm>
            <a:off x="7882127" y="5669280"/>
            <a:ext cx="1142999" cy="1554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>
                <a:solidFill>
                  <a:srgbClr val="9AA7AE"/>
                </a:solidFill>
                <a:latin typeface="Calibri"/>
              </a:rPr>
              <a:t>…</a:t>
            </a:r>
          </a:p>
        </p:txBody>
      </p:sp>
      <p:cxnSp>
        <p:nvCxnSpPr>
          <p:cNvPr id="140" name="Connector 139"/>
          <p:cNvCxnSpPr/>
          <p:nvPr/>
        </p:nvCxnSpPr>
        <p:spPr>
          <a:xfrm>
            <a:off x="9153143" y="5029200"/>
            <a:ext cx="173737" cy="0"/>
          </a:xfrm>
          <a:prstGeom prst="line">
            <a:avLst/>
          </a:prstGeom>
          <a:ln w="22225" cap="rnd">
            <a:solidFill>
              <a:srgbClr val="23795A"/>
            </a:solidFill>
            <a:tailEnd type="triangle" w="med" len="med"/>
          </a:ln>
        </p:spPr>
      </p:cxnSp>
      <p:sp>
        <p:nvSpPr>
          <p:cNvPr id="141" name="Rounded Rectangle 140"/>
          <p:cNvSpPr/>
          <p:nvPr/>
        </p:nvSpPr>
        <p:spPr>
          <a:xfrm>
            <a:off x="9363455" y="4178808"/>
            <a:ext cx="2103120" cy="1700784"/>
          </a:xfrm>
          <a:prstGeom prst="roundRect">
            <a:avLst>
              <a:gd name="adj" fmla="val 7000"/>
            </a:avLst>
          </a:prstGeom>
          <a:solidFill>
            <a:srgbClr val="FFFFFF"/>
          </a:solidFill>
          <a:ln w="12700">
            <a:solidFill>
              <a:srgbClr val="DCE6E5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42" name="Oval 141"/>
          <p:cNvSpPr/>
          <p:nvPr/>
        </p:nvSpPr>
        <p:spPr>
          <a:xfrm>
            <a:off x="9473183" y="4288536"/>
            <a:ext cx="274320" cy="274320"/>
          </a:xfrm>
          <a:prstGeom prst="ellipse">
            <a:avLst/>
          </a:prstGeom>
          <a:solidFill>
            <a:srgbClr val="23795A"/>
          </a:solidFill>
          <a:ln>
            <a:noFill/>
          </a:ln>
        </p:spPr>
        <p:txBody>
          <a:bodyPr wrap="none" lIns="0" tIns="0" rIns="0" bIns="0" rtlCol="0" anchor="ctr"/>
          <a:lstStyle/>
          <a:p>
            <a:pPr algn="ctr"/>
            <a:r>
              <a:rPr sz="1050" b="1">
                <a:solidFill>
                  <a:srgbClr val="FFFFFF"/>
                </a:solidFill>
                <a:latin typeface="Calibri"/>
              </a:rPr>
              <a:t>8</a:t>
            </a:r>
          </a:p>
        </p:txBody>
      </p:sp>
      <p:sp>
        <p:nvSpPr>
          <p:cNvPr id="143" name="Rounded Rectangle 142"/>
          <p:cNvSpPr/>
          <p:nvPr/>
        </p:nvSpPr>
        <p:spPr>
          <a:xfrm>
            <a:off x="9838943" y="4315968"/>
            <a:ext cx="475488" cy="201168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B8C6CC"/>
            </a:solidFill>
          </a:ln>
        </p:spPr>
        <p:txBody>
          <a:bodyPr wrap="none" lIns="0" tIns="0" rIns="0" bIns="0" rtlCol="0" anchor="ctr"/>
          <a:lstStyle/>
          <a:p>
            <a:pPr algn="ctr"/>
            <a:r>
              <a:rPr sz="850" b="0">
                <a:solidFill>
                  <a:srgbClr val="6B7A84"/>
                </a:solidFill>
                <a:latin typeface="Calibri"/>
              </a:rPr>
              <a:t>Pflicht</a:t>
            </a:r>
          </a:p>
        </p:txBody>
      </p:sp>
      <p:sp>
        <p:nvSpPr>
          <p:cNvPr id="144" name="Rounded Rectangle 143"/>
          <p:cNvSpPr/>
          <p:nvPr/>
        </p:nvSpPr>
        <p:spPr>
          <a:xfrm>
            <a:off x="10351007" y="4315968"/>
            <a:ext cx="475488" cy="201168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B8C6CC"/>
            </a:solidFill>
          </a:ln>
        </p:spPr>
        <p:txBody>
          <a:bodyPr wrap="none" lIns="0" tIns="0" rIns="0" bIns="0" rtlCol="0" anchor="ctr"/>
          <a:lstStyle/>
          <a:p>
            <a:pPr algn="ctr"/>
            <a:r>
              <a:rPr sz="850" b="0">
                <a:solidFill>
                  <a:srgbClr val="6B7A84"/>
                </a:solidFill>
                <a:latin typeface="Calibri"/>
              </a:rPr>
              <a:t>Einigung</a:t>
            </a:r>
          </a:p>
        </p:txBody>
      </p:sp>
      <p:sp>
        <p:nvSpPr>
          <p:cNvPr id="145" name="Rounded Rectangle 144"/>
          <p:cNvSpPr/>
          <p:nvPr/>
        </p:nvSpPr>
        <p:spPr>
          <a:xfrm>
            <a:off x="10863072" y="4315968"/>
            <a:ext cx="475488" cy="201168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B8C6CC"/>
            </a:solidFill>
          </a:ln>
        </p:spPr>
        <p:txBody>
          <a:bodyPr wrap="none" lIns="0" tIns="0" rIns="0" bIns="0" rtlCol="0" anchor="ctr"/>
          <a:lstStyle/>
          <a:p>
            <a:pPr algn="ctr"/>
            <a:r>
              <a:rPr sz="850" b="0">
                <a:solidFill>
                  <a:srgbClr val="6B7A84"/>
                </a:solidFill>
                <a:latin typeface="Calibri"/>
              </a:rPr>
              <a:t>Optional</a:t>
            </a:r>
          </a:p>
        </p:txBody>
      </p:sp>
      <p:sp>
        <p:nvSpPr>
          <p:cNvPr id="146" name="TextBox 145"/>
          <p:cNvSpPr txBox="1"/>
          <p:nvPr/>
        </p:nvSpPr>
        <p:spPr>
          <a:xfrm>
            <a:off x="9491472" y="4681728"/>
            <a:ext cx="1847087" cy="3840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1">
                <a:solidFill>
                  <a:srgbClr val="9AA7AE"/>
                </a:solidFill>
                <a:latin typeface="Calibri"/>
              </a:rPr>
              <a:t>Maßnahme eintragen …</a:t>
            </a:r>
          </a:p>
        </p:txBody>
      </p:sp>
      <p:cxnSp>
        <p:nvCxnSpPr>
          <p:cNvPr id="147" name="Connector 146"/>
          <p:cNvCxnSpPr/>
          <p:nvPr/>
        </p:nvCxnSpPr>
        <p:spPr>
          <a:xfrm>
            <a:off x="9491472" y="5330952"/>
            <a:ext cx="1847087" cy="0"/>
          </a:xfrm>
          <a:prstGeom prst="line">
            <a:avLst/>
          </a:prstGeom>
          <a:ln w="9525" cap="rnd">
            <a:solidFill>
              <a:srgbClr val="E3EBEA"/>
            </a:solidFill>
          </a:ln>
        </p:spPr>
      </p:cxnSp>
      <p:sp>
        <p:nvSpPr>
          <p:cNvPr id="148" name="TextBox 147"/>
          <p:cNvSpPr txBox="1"/>
          <p:nvPr/>
        </p:nvSpPr>
        <p:spPr>
          <a:xfrm>
            <a:off x="9491472" y="5367528"/>
            <a:ext cx="749808" cy="1554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>
                <a:solidFill>
                  <a:srgbClr val="6B7A84"/>
                </a:solidFill>
                <a:latin typeface="Calibri"/>
              </a:rPr>
              <a:t>Anstoß</a:t>
            </a:r>
          </a:p>
        </p:txBody>
      </p:sp>
      <p:sp>
        <p:nvSpPr>
          <p:cNvPr id="149" name="TextBox 148"/>
          <p:cNvSpPr txBox="1"/>
          <p:nvPr/>
        </p:nvSpPr>
        <p:spPr>
          <a:xfrm>
            <a:off x="10232135" y="5367528"/>
            <a:ext cx="1142999" cy="1554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>
                <a:solidFill>
                  <a:srgbClr val="9AA7AE"/>
                </a:solidFill>
                <a:latin typeface="Calibri"/>
              </a:rPr>
              <a:t>…</a:t>
            </a:r>
          </a:p>
        </p:txBody>
      </p:sp>
      <p:sp>
        <p:nvSpPr>
          <p:cNvPr id="150" name="TextBox 149"/>
          <p:cNvSpPr txBox="1"/>
          <p:nvPr/>
        </p:nvSpPr>
        <p:spPr>
          <a:xfrm>
            <a:off x="9491472" y="5518404"/>
            <a:ext cx="749808" cy="1554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>
                <a:solidFill>
                  <a:srgbClr val="6B7A84"/>
                </a:solidFill>
                <a:latin typeface="Calibri"/>
              </a:rPr>
              <a:t>Durchführung</a:t>
            </a:r>
          </a:p>
        </p:txBody>
      </p:sp>
      <p:sp>
        <p:nvSpPr>
          <p:cNvPr id="151" name="TextBox 150"/>
          <p:cNvSpPr txBox="1"/>
          <p:nvPr/>
        </p:nvSpPr>
        <p:spPr>
          <a:xfrm>
            <a:off x="10232135" y="5518404"/>
            <a:ext cx="1142999" cy="1554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>
                <a:solidFill>
                  <a:srgbClr val="9AA7AE"/>
                </a:solidFill>
                <a:latin typeface="Calibri"/>
              </a:rPr>
              <a:t>…</a:t>
            </a:r>
          </a:p>
        </p:txBody>
      </p:sp>
      <p:sp>
        <p:nvSpPr>
          <p:cNvPr id="152" name="TextBox 151"/>
          <p:cNvSpPr txBox="1"/>
          <p:nvPr/>
        </p:nvSpPr>
        <p:spPr>
          <a:xfrm>
            <a:off x="9491472" y="5669280"/>
            <a:ext cx="749808" cy="1554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>
                <a:solidFill>
                  <a:srgbClr val="6B7A84"/>
                </a:solidFill>
                <a:latin typeface="Calibri"/>
              </a:rPr>
              <a:t>Wann</a:t>
            </a:r>
          </a:p>
        </p:txBody>
      </p:sp>
      <p:sp>
        <p:nvSpPr>
          <p:cNvPr id="153" name="TextBox 152"/>
          <p:cNvSpPr txBox="1"/>
          <p:nvPr/>
        </p:nvSpPr>
        <p:spPr>
          <a:xfrm>
            <a:off x="10232135" y="5669280"/>
            <a:ext cx="1142999" cy="1554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>
                <a:solidFill>
                  <a:srgbClr val="9AA7AE"/>
                </a:solidFill>
                <a:latin typeface="Calibri"/>
              </a:rPr>
              <a:t>…</a:t>
            </a:r>
          </a:p>
        </p:txBody>
      </p:sp>
      <p:sp>
        <p:nvSpPr>
          <p:cNvPr id="154" name="TextBox 153"/>
          <p:cNvSpPr txBox="1"/>
          <p:nvPr/>
        </p:nvSpPr>
        <p:spPr>
          <a:xfrm>
            <a:off x="2313432" y="5952744"/>
            <a:ext cx="1463040" cy="2286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000" b="1" i="0">
                <a:solidFill>
                  <a:srgbClr val="495663"/>
                </a:solidFill>
                <a:latin typeface="Calibri"/>
              </a:rPr>
              <a:t>Optional zusätzlich:</a:t>
            </a:r>
          </a:p>
        </p:txBody>
      </p:sp>
      <p:sp>
        <p:nvSpPr>
          <p:cNvPr id="155" name="Rounded Rectangle 154"/>
          <p:cNvSpPr/>
          <p:nvPr/>
        </p:nvSpPr>
        <p:spPr>
          <a:xfrm>
            <a:off x="3639311" y="5952744"/>
            <a:ext cx="7845552" cy="22860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9525">
            <a:solidFill>
              <a:srgbClr val="B8C6CC"/>
            </a:solidFill>
          </a:ln>
        </p:spPr>
        <p:txBody>
          <a:bodyPr wrap="none" lIns="0" tIns="0" rIns="0" bIns="0" rtlCol="0" anchor="ctr"/>
          <a:lstStyle/>
          <a:p>
            <a:pPr algn="ctr"/>
            <a:r>
              <a:rPr sz="950" b="0">
                <a:solidFill>
                  <a:srgbClr val="9AA7AE"/>
                </a:solidFill>
                <a:latin typeface="Calibri"/>
              </a:rPr>
              <a:t>weitere Maßnahmen eintragen …</a:t>
            </a:r>
          </a:p>
        </p:txBody>
      </p:sp>
      <p:cxnSp>
        <p:nvCxnSpPr>
          <p:cNvPr id="156" name="Connector 155"/>
          <p:cNvCxnSpPr/>
          <p:nvPr/>
        </p:nvCxnSpPr>
        <p:spPr>
          <a:xfrm>
            <a:off x="1325880" y="3227832"/>
            <a:ext cx="0" cy="1014984"/>
          </a:xfrm>
          <a:prstGeom prst="line">
            <a:avLst/>
          </a:prstGeom>
          <a:ln w="22225" cap="rnd">
            <a:solidFill>
              <a:srgbClr val="23795A"/>
            </a:solidFill>
            <a:tailEnd type="triangle" w="med" len="med"/>
          </a:ln>
        </p:spPr>
      </p:cxnSp>
      <p:sp>
        <p:nvSpPr>
          <p:cNvPr id="157" name="Rounded Rectangle 156"/>
          <p:cNvSpPr/>
          <p:nvPr/>
        </p:nvSpPr>
        <p:spPr>
          <a:xfrm>
            <a:off x="713232" y="3598164"/>
            <a:ext cx="1243584" cy="27432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23795A"/>
            </a:solidFill>
          </a:ln>
        </p:spPr>
        <p:txBody>
          <a:bodyPr wrap="none" lIns="0" tIns="0" rIns="0" bIns="0" rtlCol="0" anchor="ctr"/>
          <a:lstStyle/>
          <a:p>
            <a:pPr algn="ctr"/>
            <a:r>
              <a:rPr sz="1000" b="1">
                <a:solidFill>
                  <a:srgbClr val="23795A"/>
                </a:solidFill>
                <a:latin typeface="Calibri"/>
              </a:rPr>
              <a:t>wiederholt sich?</a:t>
            </a:r>
          </a:p>
        </p:txBody>
      </p:sp>
      <p:sp>
        <p:nvSpPr>
          <p:cNvPr id="158" name="Rounded Rectangle 157"/>
          <p:cNvSpPr/>
          <p:nvPr/>
        </p:nvSpPr>
        <p:spPr>
          <a:xfrm>
            <a:off x="557784" y="6409944"/>
            <a:ext cx="658368" cy="237744"/>
          </a:xfrm>
          <a:prstGeom prst="roundRect">
            <a:avLst>
              <a:gd name="adj" fmla="val 50000"/>
            </a:avLst>
          </a:prstGeom>
          <a:solidFill>
            <a:srgbClr val="495662"/>
          </a:solidFill>
          <a:ln>
            <a:noFill/>
          </a:ln>
        </p:spPr>
        <p:txBody>
          <a:bodyPr wrap="none" lIns="0" tIns="0" rIns="0" bIns="0" rtlCol="0" anchor="ctr"/>
          <a:lstStyle/>
          <a:p>
            <a:pPr algn="ctr"/>
            <a:r>
              <a:rPr sz="1000" b="1">
                <a:solidFill>
                  <a:srgbClr val="FFFFFF"/>
                </a:solidFill>
                <a:latin typeface="Calibri"/>
              </a:rPr>
              <a:t>Pflicht</a:t>
            </a:r>
          </a:p>
        </p:txBody>
      </p:sp>
      <p:sp>
        <p:nvSpPr>
          <p:cNvPr id="159" name="TextBox 158"/>
          <p:cNvSpPr txBox="1"/>
          <p:nvPr/>
        </p:nvSpPr>
        <p:spPr>
          <a:xfrm>
            <a:off x="1289304" y="6428231"/>
            <a:ext cx="1325880" cy="21945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000" b="0" i="0">
                <a:solidFill>
                  <a:srgbClr val="6B7A84"/>
                </a:solidFill>
                <a:latin typeface="Calibri"/>
              </a:rPr>
              <a:t>gilt für alle Lehrkräfte</a:t>
            </a:r>
          </a:p>
        </p:txBody>
      </p:sp>
      <p:sp>
        <p:nvSpPr>
          <p:cNvPr id="160" name="Rounded Rectangle 159"/>
          <p:cNvSpPr/>
          <p:nvPr/>
        </p:nvSpPr>
        <p:spPr>
          <a:xfrm>
            <a:off x="2706624" y="6409944"/>
            <a:ext cx="658368" cy="237744"/>
          </a:xfrm>
          <a:prstGeom prst="roundRect">
            <a:avLst>
              <a:gd name="adj" fmla="val 50000"/>
            </a:avLst>
          </a:prstGeom>
          <a:solidFill>
            <a:srgbClr val="81BDD3"/>
          </a:solidFill>
          <a:ln>
            <a:noFill/>
          </a:ln>
        </p:spPr>
        <p:txBody>
          <a:bodyPr wrap="none" lIns="0" tIns="0" rIns="0" bIns="0" rtlCol="0" anchor="ctr"/>
          <a:lstStyle/>
          <a:p>
            <a:pPr algn="ctr"/>
            <a:r>
              <a:rPr sz="1000" b="1">
                <a:solidFill>
                  <a:srgbClr val="FFFFFF"/>
                </a:solidFill>
                <a:latin typeface="Calibri"/>
              </a:rPr>
              <a:t>Einigung</a:t>
            </a:r>
          </a:p>
        </p:txBody>
      </p:sp>
      <p:sp>
        <p:nvSpPr>
          <p:cNvPr id="161" name="TextBox 160"/>
          <p:cNvSpPr txBox="1"/>
          <p:nvPr/>
        </p:nvSpPr>
        <p:spPr>
          <a:xfrm>
            <a:off x="3438144" y="6428231"/>
            <a:ext cx="1371600" cy="21945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000" b="0" i="0">
                <a:solidFill>
                  <a:srgbClr val="6B7A84"/>
                </a:solidFill>
                <a:latin typeface="Calibri"/>
              </a:rPr>
              <a:t>legt das Kollegium fest</a:t>
            </a:r>
          </a:p>
        </p:txBody>
      </p:sp>
      <p:sp>
        <p:nvSpPr>
          <p:cNvPr id="162" name="Rounded Rectangle 161"/>
          <p:cNvSpPr/>
          <p:nvPr/>
        </p:nvSpPr>
        <p:spPr>
          <a:xfrm>
            <a:off x="4901183" y="6409944"/>
            <a:ext cx="658368" cy="237744"/>
          </a:xfrm>
          <a:prstGeom prst="roundRect">
            <a:avLst>
              <a:gd name="adj" fmla="val 50000"/>
            </a:avLst>
          </a:prstGeom>
          <a:solidFill>
            <a:srgbClr val="EBF1EF"/>
          </a:solidFill>
          <a:ln>
            <a:noFill/>
          </a:ln>
        </p:spPr>
        <p:txBody>
          <a:bodyPr wrap="none" lIns="0" tIns="0" rIns="0" bIns="0" rtlCol="0" anchor="ctr"/>
          <a:lstStyle/>
          <a:p>
            <a:pPr algn="ctr"/>
            <a:r>
              <a:rPr sz="1000" b="1">
                <a:solidFill>
                  <a:srgbClr val="54665F"/>
                </a:solidFill>
                <a:latin typeface="Calibri"/>
              </a:rPr>
              <a:t>Optional</a:t>
            </a:r>
          </a:p>
        </p:txBody>
      </p:sp>
      <p:sp>
        <p:nvSpPr>
          <p:cNvPr id="163" name="TextBox 162"/>
          <p:cNvSpPr txBox="1"/>
          <p:nvPr/>
        </p:nvSpPr>
        <p:spPr>
          <a:xfrm>
            <a:off x="5632703" y="6428231"/>
            <a:ext cx="1097280" cy="21945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000" b="0" i="0">
                <a:solidFill>
                  <a:srgbClr val="6B7A84"/>
                </a:solidFill>
                <a:latin typeface="Calibri"/>
              </a:rPr>
              <a:t>nach Einschätzung</a:t>
            </a:r>
          </a:p>
        </p:txBody>
      </p:sp>
      <p:sp>
        <p:nvSpPr>
          <p:cNvPr id="164" name="Rounded Rectangle 163"/>
          <p:cNvSpPr/>
          <p:nvPr/>
        </p:nvSpPr>
        <p:spPr>
          <a:xfrm>
            <a:off x="6867143" y="6409944"/>
            <a:ext cx="2423160" cy="237744"/>
          </a:xfrm>
          <a:prstGeom prst="roundRect">
            <a:avLst>
              <a:gd name="adj" fmla="val 50000"/>
            </a:avLst>
          </a:prstGeom>
          <a:solidFill>
            <a:srgbClr val="EBF1EF"/>
          </a:solidFill>
          <a:ln>
            <a:noFill/>
          </a:ln>
        </p:spPr>
        <p:txBody>
          <a:bodyPr wrap="none" lIns="0" tIns="0" rIns="0" bIns="0" rtlCol="0" anchor="ctr"/>
          <a:lstStyle/>
          <a:p>
            <a:pPr algn="ctr"/>
            <a:r>
              <a:rPr sz="1000" b="1">
                <a:solidFill>
                  <a:srgbClr val="54665F"/>
                </a:solidFill>
                <a:latin typeface="Calibri"/>
              </a:rPr>
              <a:t>KL · SA · SL · MPT = Multiprof. Team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bgerundetes Rechteck 4">
            <a:extLst>
              <a:ext uri="{FF2B5EF4-FFF2-40B4-BE49-F238E27FC236}">
                <a16:creationId xmlns:a16="http://schemas.microsoft.com/office/drawing/2014/main" id="{607CA121-CFAA-3AE2-6202-CCB64A2601F3}"/>
              </a:ext>
            </a:extLst>
          </p:cNvPr>
          <p:cNvSpPr/>
          <p:nvPr/>
        </p:nvSpPr>
        <p:spPr>
          <a:xfrm rot="18961199">
            <a:off x="8739875" y="6753427"/>
            <a:ext cx="3970899" cy="3786415"/>
          </a:xfrm>
          <a:prstGeom prst="roundRect">
            <a:avLst>
              <a:gd name="adj" fmla="val 8911"/>
            </a:avLst>
          </a:prstGeom>
          <a:noFill/>
          <a:ln w="28575">
            <a:solidFill>
              <a:srgbClr val="00B05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" name="Abgerundetes Rechteck 3">
            <a:extLst>
              <a:ext uri="{FF2B5EF4-FFF2-40B4-BE49-F238E27FC236}">
                <a16:creationId xmlns:a16="http://schemas.microsoft.com/office/drawing/2014/main" id="{9A97E455-F5C9-C89D-1FED-1C02DD38B381}"/>
              </a:ext>
            </a:extLst>
          </p:cNvPr>
          <p:cNvSpPr/>
          <p:nvPr/>
        </p:nvSpPr>
        <p:spPr>
          <a:xfrm rot="18873069">
            <a:off x="9684207" y="5807992"/>
            <a:ext cx="4434904" cy="2090766"/>
          </a:xfrm>
          <a:prstGeom prst="roundRect">
            <a:avLst>
              <a:gd name="adj" fmla="val 8911"/>
            </a:avLst>
          </a:prstGeom>
          <a:solidFill>
            <a:srgbClr val="014570">
              <a:alpha val="50196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" name="Abgerundetes Rechteck 2">
            <a:extLst>
              <a:ext uri="{FF2B5EF4-FFF2-40B4-BE49-F238E27FC236}">
                <a16:creationId xmlns:a16="http://schemas.microsoft.com/office/drawing/2014/main" id="{B39D155B-68ED-885B-0F6C-2E144B56CB31}"/>
              </a:ext>
            </a:extLst>
          </p:cNvPr>
          <p:cNvSpPr/>
          <p:nvPr/>
        </p:nvSpPr>
        <p:spPr>
          <a:xfrm rot="18873069">
            <a:off x="11287656" y="4282698"/>
            <a:ext cx="1940707" cy="2300158"/>
          </a:xfrm>
          <a:prstGeom prst="roundRect">
            <a:avLst>
              <a:gd name="adj" fmla="val 8911"/>
            </a:avLst>
          </a:prstGeom>
          <a:solidFill>
            <a:srgbClr val="F0F7FA">
              <a:alpha val="94902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7" name="Grafik 9">
            <a:extLst>
              <a:ext uri="{FF2B5EF4-FFF2-40B4-BE49-F238E27FC236}">
                <a16:creationId xmlns:a16="http://schemas.microsoft.com/office/drawing/2014/main" id="{E0B14BFC-684E-9362-E821-18949D8EA9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67160" y="348661"/>
            <a:ext cx="1917789" cy="4787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5" name="Gerade Verbindung 14">
            <a:extLst>
              <a:ext uri="{FF2B5EF4-FFF2-40B4-BE49-F238E27FC236}">
                <a16:creationId xmlns:a16="http://schemas.microsoft.com/office/drawing/2014/main" id="{0832B4B7-D281-E07A-52A7-A09E4B37DB28}"/>
              </a:ext>
            </a:extLst>
          </p:cNvPr>
          <p:cNvCxnSpPr>
            <a:cxnSpLocks/>
          </p:cNvCxnSpPr>
          <p:nvPr/>
        </p:nvCxnSpPr>
        <p:spPr>
          <a:xfrm>
            <a:off x="566056" y="6344268"/>
            <a:ext cx="8034247" cy="0"/>
          </a:xfrm>
          <a:prstGeom prst="line">
            <a:avLst/>
          </a:prstGeom>
          <a:ln w="9525">
            <a:solidFill>
              <a:srgbClr val="7795AC">
                <a:alpha val="50196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feld 11">
            <a:extLst>
              <a:ext uri="{FF2B5EF4-FFF2-40B4-BE49-F238E27FC236}">
                <a16:creationId xmlns:a16="http://schemas.microsoft.com/office/drawing/2014/main" id="{C4364CFA-3DBA-4409-0B14-1D75FD5D00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9243" y="348661"/>
            <a:ext cx="8968991" cy="11387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de-DE" altLang="de-DE" sz="3600" b="1" dirty="0">
                <a:solidFill>
                  <a:srgbClr val="495663"/>
                </a:solidFill>
              </a:rPr>
              <a:t>Handlungskette</a:t>
            </a:r>
          </a:p>
          <a:p>
            <a:pPr eaLnBrk="1" hangingPunct="1"/>
            <a:r>
              <a:rPr lang="de-DE" altLang="de-DE" sz="3200" dirty="0">
                <a:solidFill>
                  <a:srgbClr val="81BDD3"/>
                </a:solidFill>
              </a:rPr>
              <a:t>Was ändert sich bei Mobbingverdacht?</a:t>
            </a:r>
          </a:p>
        </p:txBody>
      </p:sp>
      <p:sp>
        <p:nvSpPr>
          <p:cNvPr id="500" name="Band 1">
            <a:extLst>
              <a:ext uri="{FF2B5EF4-FFF2-40B4-BE49-F238E27FC236}">
                <a16:creationId xmlns:a16="http://schemas.microsoft.com/office/drawing/2014/main" id="{EEA4F9A9-72C6-8E62-166B-214DB0D85F08}"/>
              </a:ext>
            </a:extLst>
          </p:cNvPr>
          <p:cNvSpPr/>
          <p:nvPr/>
        </p:nvSpPr>
        <p:spPr>
          <a:xfrm>
            <a:off x="566056" y="1587500"/>
            <a:ext cx="11130643" cy="1397000"/>
          </a:xfrm>
          <a:prstGeom prst="roundRect">
            <a:avLst>
              <a:gd name="adj" fmla="val 9000"/>
            </a:avLst>
          </a:prstGeom>
          <a:solidFill>
            <a:srgbClr val="EDEFF1"/>
          </a:solidFill>
          <a:ln>
            <a:noFill/>
          </a:ln>
        </p:spPr>
        <p:txBody>
          <a:bodyPr/>
          <a:lstStyle/>
          <a:p>
            <a:endParaRPr lang="de-DE"/>
          </a:p>
        </p:txBody>
      </p:sp>
      <p:sp>
        <p:nvSpPr>
          <p:cNvPr id="501" name="Nummer 1">
            <a:extLst>
              <a:ext uri="{FF2B5EF4-FFF2-40B4-BE49-F238E27FC236}">
                <a16:creationId xmlns:a16="http://schemas.microsoft.com/office/drawing/2014/main" id="{37B4EC46-D29D-F32E-5CB0-F910352BD9D5}"/>
              </a:ext>
            </a:extLst>
          </p:cNvPr>
          <p:cNvSpPr/>
          <p:nvPr/>
        </p:nvSpPr>
        <p:spPr>
          <a:xfrm>
            <a:off x="1093834" y="1761816"/>
            <a:ext cx="482600" cy="482600"/>
          </a:xfrm>
          <a:prstGeom prst="ellipse">
            <a:avLst/>
          </a:prstGeom>
          <a:solidFill>
            <a:srgbClr val="5C6770"/>
          </a:solidFill>
          <a:ln>
            <a:noFill/>
          </a:ln>
        </p:spPr>
        <p:txBody>
          <a:bodyPr wrap="none" lIns="0" tIns="0" rIns="0" bIns="0" anchor="ctr"/>
          <a:lstStyle/>
          <a:p>
            <a:pPr algn="ctr">
              <a:buNone/>
            </a:pPr>
            <a:r>
              <a:rPr lang="de-DE" sz="1600" b="1" dirty="0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502" name="Text 502">
            <a:extLst>
              <a:ext uri="{FF2B5EF4-FFF2-40B4-BE49-F238E27FC236}">
                <a16:creationId xmlns:a16="http://schemas.microsoft.com/office/drawing/2014/main" id="{E8AC54B2-E6A9-62CA-BB39-BAB572F369AD}"/>
              </a:ext>
            </a:extLst>
          </p:cNvPr>
          <p:cNvSpPr txBox="1"/>
          <p:nvPr/>
        </p:nvSpPr>
        <p:spPr>
          <a:xfrm>
            <a:off x="771980" y="2372912"/>
            <a:ext cx="1574800" cy="3302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>
              <a:lnSpc>
                <a:spcPct val="105000"/>
              </a:lnSpc>
              <a:buNone/>
            </a:pPr>
            <a:r>
              <a:rPr lang="de-DE" sz="1500" b="1" dirty="0">
                <a:solidFill>
                  <a:srgbClr val="495663"/>
                </a:solidFill>
              </a:rPr>
              <a:t>Sofort handeln</a:t>
            </a:r>
          </a:p>
        </p:txBody>
      </p:sp>
      <p:cxnSp>
        <p:nvCxnSpPr>
          <p:cNvPr id="503" name="Pfeil 503">
            <a:extLst>
              <a:ext uri="{FF2B5EF4-FFF2-40B4-BE49-F238E27FC236}">
                <a16:creationId xmlns:a16="http://schemas.microsoft.com/office/drawing/2014/main" id="{DEE08F9B-1F53-6995-BA12-3997CBB170EA}"/>
              </a:ext>
            </a:extLst>
          </p:cNvPr>
          <p:cNvCxnSpPr/>
          <p:nvPr/>
        </p:nvCxnSpPr>
        <p:spPr>
          <a:xfrm>
            <a:off x="2159000" y="1790700"/>
            <a:ext cx="0" cy="990600"/>
          </a:xfrm>
          <a:prstGeom prst="line">
            <a:avLst/>
          </a:prstGeom>
          <a:ln w="12700" cap="rnd">
            <a:solidFill>
              <a:srgbClr val="C6DAD9"/>
            </a:solidFill>
          </a:ln>
        </p:spPr>
      </p:cxnSp>
      <p:sp>
        <p:nvSpPr>
          <p:cNvPr id="504" name="Karte 1.1">
            <a:extLst>
              <a:ext uri="{FF2B5EF4-FFF2-40B4-BE49-F238E27FC236}">
                <a16:creationId xmlns:a16="http://schemas.microsoft.com/office/drawing/2014/main" id="{0C56155B-1706-3DB4-68A8-28226E74AA2C}"/>
              </a:ext>
            </a:extLst>
          </p:cNvPr>
          <p:cNvSpPr/>
          <p:nvPr/>
        </p:nvSpPr>
        <p:spPr>
          <a:xfrm>
            <a:off x="2311400" y="1739900"/>
            <a:ext cx="2768600" cy="1092200"/>
          </a:xfrm>
          <a:prstGeom prst="roundRect">
            <a:avLst>
              <a:gd name="adj" fmla="val 9300"/>
            </a:avLst>
          </a:prstGeom>
          <a:solidFill>
            <a:srgbClr val="FFFFFF"/>
          </a:solidFill>
          <a:ln w="12700">
            <a:solidFill>
              <a:srgbClr val="DCE6E5"/>
            </a:solidFill>
          </a:ln>
        </p:spPr>
        <p:txBody>
          <a:bodyPr/>
          <a:lstStyle/>
          <a:p>
            <a:endParaRPr lang="de-DE"/>
          </a:p>
        </p:txBody>
      </p:sp>
      <p:sp>
        <p:nvSpPr>
          <p:cNvPr id="505" name="Icon-Kreis">
            <a:extLst>
              <a:ext uri="{FF2B5EF4-FFF2-40B4-BE49-F238E27FC236}">
                <a16:creationId xmlns:a16="http://schemas.microsoft.com/office/drawing/2014/main" id="{FAAEB5A5-4740-F98F-0A46-C78DE67775E3}"/>
              </a:ext>
            </a:extLst>
          </p:cNvPr>
          <p:cNvSpPr/>
          <p:nvPr/>
        </p:nvSpPr>
        <p:spPr>
          <a:xfrm>
            <a:off x="2438400" y="2019300"/>
            <a:ext cx="533400" cy="533400"/>
          </a:xfrm>
          <a:prstGeom prst="ellipse">
            <a:avLst/>
          </a:prstGeom>
          <a:solidFill>
            <a:srgbClr val="F1F6F5"/>
          </a:solidFill>
          <a:ln>
            <a:noFill/>
          </a:ln>
        </p:spPr>
        <p:txBody>
          <a:bodyPr/>
          <a:lstStyle/>
          <a:p>
            <a:endParaRPr lang="de-DE"/>
          </a:p>
        </p:txBody>
      </p:sp>
      <p:sp>
        <p:nvSpPr>
          <p:cNvPr id="506" name="Text 506">
            <a:extLst>
              <a:ext uri="{FF2B5EF4-FFF2-40B4-BE49-F238E27FC236}">
                <a16:creationId xmlns:a16="http://schemas.microsoft.com/office/drawing/2014/main" id="{01374927-C8A1-28AF-83C7-478BE48BDD2A}"/>
              </a:ext>
            </a:extLst>
          </p:cNvPr>
          <p:cNvSpPr txBox="1"/>
          <p:nvPr/>
        </p:nvSpPr>
        <p:spPr>
          <a:xfrm>
            <a:off x="3048000" y="2032000"/>
            <a:ext cx="1930400" cy="5080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>
              <a:lnSpc>
                <a:spcPct val="105000"/>
              </a:lnSpc>
              <a:buNone/>
            </a:pPr>
            <a:r>
              <a:rPr lang="de-DE" sz="1300" dirty="0">
                <a:solidFill>
                  <a:srgbClr val="3F4E54"/>
                </a:solidFill>
              </a:rPr>
              <a:t>Beobachtung /</a:t>
            </a:r>
            <a:br>
              <a:rPr lang="de-DE" dirty="0"/>
            </a:br>
            <a:r>
              <a:rPr lang="de-DE" sz="1300" dirty="0">
                <a:solidFill>
                  <a:srgbClr val="3F4E54"/>
                </a:solidFill>
              </a:rPr>
              <a:t>Benachrichtigung</a:t>
            </a:r>
          </a:p>
        </p:txBody>
      </p:sp>
      <p:cxnSp>
        <p:nvCxnSpPr>
          <p:cNvPr id="507" name="Pfeil 507">
            <a:extLst>
              <a:ext uri="{FF2B5EF4-FFF2-40B4-BE49-F238E27FC236}">
                <a16:creationId xmlns:a16="http://schemas.microsoft.com/office/drawing/2014/main" id="{8DFF58A0-9094-A2F9-8DCA-771D7D05063B}"/>
              </a:ext>
            </a:extLst>
          </p:cNvPr>
          <p:cNvCxnSpPr/>
          <p:nvPr/>
        </p:nvCxnSpPr>
        <p:spPr>
          <a:xfrm>
            <a:off x="5181600" y="2286000"/>
            <a:ext cx="228600" cy="0"/>
          </a:xfrm>
          <a:prstGeom prst="line">
            <a:avLst/>
          </a:prstGeom>
          <a:ln w="22225" cap="rnd">
            <a:solidFill>
              <a:srgbClr val="5C6770"/>
            </a:solidFill>
            <a:tailEnd type="triangle" w="med" len="med"/>
          </a:ln>
        </p:spPr>
      </p:cxnSp>
      <p:sp>
        <p:nvSpPr>
          <p:cNvPr id="508" name="Karte 1.2">
            <a:extLst>
              <a:ext uri="{FF2B5EF4-FFF2-40B4-BE49-F238E27FC236}">
                <a16:creationId xmlns:a16="http://schemas.microsoft.com/office/drawing/2014/main" id="{F7981C7A-BCD0-DDE7-E0D3-F851FA6FDE37}"/>
              </a:ext>
            </a:extLst>
          </p:cNvPr>
          <p:cNvSpPr/>
          <p:nvPr/>
        </p:nvSpPr>
        <p:spPr>
          <a:xfrm>
            <a:off x="5511800" y="1739900"/>
            <a:ext cx="2768600" cy="1092200"/>
          </a:xfrm>
          <a:prstGeom prst="roundRect">
            <a:avLst>
              <a:gd name="adj" fmla="val 9300"/>
            </a:avLst>
          </a:prstGeom>
          <a:solidFill>
            <a:srgbClr val="FFFFFF"/>
          </a:solidFill>
          <a:ln w="12700">
            <a:solidFill>
              <a:srgbClr val="DCE6E5"/>
            </a:solidFill>
          </a:ln>
        </p:spPr>
        <p:txBody>
          <a:bodyPr/>
          <a:lstStyle/>
          <a:p>
            <a:endParaRPr lang="de-DE"/>
          </a:p>
        </p:txBody>
      </p:sp>
      <p:sp>
        <p:nvSpPr>
          <p:cNvPr id="509" name="Icon-Kreis">
            <a:extLst>
              <a:ext uri="{FF2B5EF4-FFF2-40B4-BE49-F238E27FC236}">
                <a16:creationId xmlns:a16="http://schemas.microsoft.com/office/drawing/2014/main" id="{0FCE283F-7022-330F-5D8C-0D857FA4417F}"/>
              </a:ext>
            </a:extLst>
          </p:cNvPr>
          <p:cNvSpPr/>
          <p:nvPr/>
        </p:nvSpPr>
        <p:spPr>
          <a:xfrm>
            <a:off x="5638800" y="2019300"/>
            <a:ext cx="533400" cy="533400"/>
          </a:xfrm>
          <a:prstGeom prst="ellipse">
            <a:avLst/>
          </a:prstGeom>
          <a:solidFill>
            <a:srgbClr val="F1F6F5"/>
          </a:solidFill>
          <a:ln>
            <a:noFill/>
          </a:ln>
        </p:spPr>
        <p:txBody>
          <a:bodyPr/>
          <a:lstStyle/>
          <a:p>
            <a:endParaRPr lang="de-DE"/>
          </a:p>
        </p:txBody>
      </p:sp>
      <p:sp>
        <p:nvSpPr>
          <p:cNvPr id="510" name="Text 510">
            <a:extLst>
              <a:ext uri="{FF2B5EF4-FFF2-40B4-BE49-F238E27FC236}">
                <a16:creationId xmlns:a16="http://schemas.microsoft.com/office/drawing/2014/main" id="{8121EED7-6D98-3585-3C51-BCAA6EF7C867}"/>
              </a:ext>
            </a:extLst>
          </p:cNvPr>
          <p:cNvSpPr txBox="1"/>
          <p:nvPr/>
        </p:nvSpPr>
        <p:spPr>
          <a:xfrm>
            <a:off x="6248400" y="2032000"/>
            <a:ext cx="1930400" cy="5080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>
              <a:lnSpc>
                <a:spcPct val="105000"/>
              </a:lnSpc>
              <a:buNone/>
            </a:pPr>
            <a:r>
              <a:rPr lang="de-DE" sz="1300" dirty="0">
                <a:solidFill>
                  <a:srgbClr val="3F4E54"/>
                </a:solidFill>
              </a:rPr>
              <a:t>Sofortmaßnahme</a:t>
            </a:r>
          </a:p>
        </p:txBody>
      </p:sp>
      <p:sp>
        <p:nvSpPr>
          <p:cNvPr id="511" name="Badge">
            <a:extLst>
              <a:ext uri="{FF2B5EF4-FFF2-40B4-BE49-F238E27FC236}">
                <a16:creationId xmlns:a16="http://schemas.microsoft.com/office/drawing/2014/main" id="{5FAE1D7A-DBE5-C723-D772-8751F57F2D45}"/>
              </a:ext>
            </a:extLst>
          </p:cNvPr>
          <p:cNvSpPr/>
          <p:nvPr/>
        </p:nvSpPr>
        <p:spPr>
          <a:xfrm>
            <a:off x="7696200" y="1803400"/>
            <a:ext cx="431800" cy="241300"/>
          </a:xfrm>
          <a:prstGeom prst="roundRect">
            <a:avLst>
              <a:gd name="adj" fmla="val 50000"/>
            </a:avLst>
          </a:prstGeom>
          <a:solidFill>
            <a:srgbClr val="EBF1EF"/>
          </a:solidFill>
          <a:ln>
            <a:noFill/>
          </a:ln>
        </p:spPr>
        <p:txBody>
          <a:bodyPr wrap="none" lIns="0" tIns="0" rIns="0" bIns="0" anchor="ctr"/>
          <a:lstStyle/>
          <a:p>
            <a:pPr algn="ctr">
              <a:buNone/>
            </a:pPr>
            <a:r>
              <a:rPr lang="de-DE" sz="1100" b="1" dirty="0">
                <a:solidFill>
                  <a:srgbClr val="54665F"/>
                </a:solidFill>
              </a:rPr>
              <a:t>BL</a:t>
            </a:r>
          </a:p>
        </p:txBody>
      </p:sp>
      <p:cxnSp>
        <p:nvCxnSpPr>
          <p:cNvPr id="512" name="Pfeil 512">
            <a:extLst>
              <a:ext uri="{FF2B5EF4-FFF2-40B4-BE49-F238E27FC236}">
                <a16:creationId xmlns:a16="http://schemas.microsoft.com/office/drawing/2014/main" id="{A7687DC7-3669-7C0B-4472-5C73D919BCEF}"/>
              </a:ext>
            </a:extLst>
          </p:cNvPr>
          <p:cNvCxnSpPr/>
          <p:nvPr/>
        </p:nvCxnSpPr>
        <p:spPr>
          <a:xfrm>
            <a:off x="8382000" y="2286000"/>
            <a:ext cx="228600" cy="0"/>
          </a:xfrm>
          <a:prstGeom prst="line">
            <a:avLst/>
          </a:prstGeom>
          <a:ln w="22225" cap="rnd">
            <a:solidFill>
              <a:srgbClr val="5C6770"/>
            </a:solidFill>
            <a:tailEnd type="triangle" w="med" len="med"/>
          </a:ln>
        </p:spPr>
      </p:cxnSp>
      <p:sp>
        <p:nvSpPr>
          <p:cNvPr id="513" name="Karte 1.3">
            <a:extLst>
              <a:ext uri="{FF2B5EF4-FFF2-40B4-BE49-F238E27FC236}">
                <a16:creationId xmlns:a16="http://schemas.microsoft.com/office/drawing/2014/main" id="{5B7CA47B-C8C2-C328-0367-605EDE68882C}"/>
              </a:ext>
            </a:extLst>
          </p:cNvPr>
          <p:cNvSpPr/>
          <p:nvPr/>
        </p:nvSpPr>
        <p:spPr>
          <a:xfrm>
            <a:off x="8712200" y="1739900"/>
            <a:ext cx="2768600" cy="1092200"/>
          </a:xfrm>
          <a:prstGeom prst="roundRect">
            <a:avLst>
              <a:gd name="adj" fmla="val 9300"/>
            </a:avLst>
          </a:prstGeom>
          <a:solidFill>
            <a:srgbClr val="FFFFFF"/>
          </a:solidFill>
          <a:ln w="12700">
            <a:solidFill>
              <a:srgbClr val="DCE6E5"/>
            </a:solidFill>
          </a:ln>
        </p:spPr>
        <p:txBody>
          <a:bodyPr/>
          <a:lstStyle/>
          <a:p>
            <a:endParaRPr lang="de-DE"/>
          </a:p>
        </p:txBody>
      </p:sp>
      <p:sp>
        <p:nvSpPr>
          <p:cNvPr id="514" name="Icon-Kreis">
            <a:extLst>
              <a:ext uri="{FF2B5EF4-FFF2-40B4-BE49-F238E27FC236}">
                <a16:creationId xmlns:a16="http://schemas.microsoft.com/office/drawing/2014/main" id="{217D0D36-BE96-0E6C-D79F-251305F414E8}"/>
              </a:ext>
            </a:extLst>
          </p:cNvPr>
          <p:cNvSpPr/>
          <p:nvPr/>
        </p:nvSpPr>
        <p:spPr>
          <a:xfrm>
            <a:off x="8839200" y="2019300"/>
            <a:ext cx="533400" cy="533400"/>
          </a:xfrm>
          <a:prstGeom prst="ellipse">
            <a:avLst/>
          </a:prstGeom>
          <a:solidFill>
            <a:srgbClr val="F1F6F5"/>
          </a:solidFill>
          <a:ln>
            <a:noFill/>
          </a:ln>
        </p:spPr>
        <p:txBody>
          <a:bodyPr/>
          <a:lstStyle/>
          <a:p>
            <a:endParaRPr lang="de-DE"/>
          </a:p>
        </p:txBody>
      </p:sp>
      <p:sp>
        <p:nvSpPr>
          <p:cNvPr id="515" name="Text 515">
            <a:extLst>
              <a:ext uri="{FF2B5EF4-FFF2-40B4-BE49-F238E27FC236}">
                <a16:creationId xmlns:a16="http://schemas.microsoft.com/office/drawing/2014/main" id="{57C3F4DC-E4E1-C378-22E1-57483792B088}"/>
              </a:ext>
            </a:extLst>
          </p:cNvPr>
          <p:cNvSpPr txBox="1"/>
          <p:nvPr/>
        </p:nvSpPr>
        <p:spPr>
          <a:xfrm>
            <a:off x="9448800" y="2032000"/>
            <a:ext cx="1930400" cy="5080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>
              <a:lnSpc>
                <a:spcPct val="105000"/>
              </a:lnSpc>
              <a:buNone/>
            </a:pPr>
            <a:r>
              <a:rPr lang="de-DE" sz="1300" dirty="0">
                <a:solidFill>
                  <a:srgbClr val="3F4E54"/>
                </a:solidFill>
              </a:rPr>
              <a:t>Dokumentation I</a:t>
            </a:r>
          </a:p>
        </p:txBody>
      </p:sp>
      <p:sp>
        <p:nvSpPr>
          <p:cNvPr id="516" name="Badge">
            <a:extLst>
              <a:ext uri="{FF2B5EF4-FFF2-40B4-BE49-F238E27FC236}">
                <a16:creationId xmlns:a16="http://schemas.microsoft.com/office/drawing/2014/main" id="{4E2EF2CF-D900-4AC8-8B9C-30F53E083757}"/>
              </a:ext>
            </a:extLst>
          </p:cNvPr>
          <p:cNvSpPr/>
          <p:nvPr/>
        </p:nvSpPr>
        <p:spPr>
          <a:xfrm>
            <a:off x="10896600" y="1803400"/>
            <a:ext cx="431800" cy="241300"/>
          </a:xfrm>
          <a:prstGeom prst="roundRect">
            <a:avLst>
              <a:gd name="adj" fmla="val 50000"/>
            </a:avLst>
          </a:prstGeom>
          <a:solidFill>
            <a:srgbClr val="EBF1EF"/>
          </a:solidFill>
          <a:ln>
            <a:noFill/>
          </a:ln>
        </p:spPr>
        <p:txBody>
          <a:bodyPr wrap="none" lIns="0" tIns="0" rIns="0" bIns="0" anchor="ctr"/>
          <a:lstStyle/>
          <a:p>
            <a:pPr algn="ctr">
              <a:buNone/>
            </a:pPr>
            <a:r>
              <a:rPr lang="de-DE" sz="1100" b="1" dirty="0">
                <a:solidFill>
                  <a:srgbClr val="54665F"/>
                </a:solidFill>
              </a:rPr>
              <a:t>BL</a:t>
            </a:r>
          </a:p>
        </p:txBody>
      </p:sp>
      <p:cxnSp>
        <p:nvCxnSpPr>
          <p:cNvPr id="517" name="Pfeil 517">
            <a:extLst>
              <a:ext uri="{FF2B5EF4-FFF2-40B4-BE49-F238E27FC236}">
                <a16:creationId xmlns:a16="http://schemas.microsoft.com/office/drawing/2014/main" id="{D932695D-CEC0-F38F-90A2-2EF4919CCF64}"/>
              </a:ext>
            </a:extLst>
          </p:cNvPr>
          <p:cNvCxnSpPr/>
          <p:nvPr/>
        </p:nvCxnSpPr>
        <p:spPr>
          <a:xfrm>
            <a:off x="10096500" y="2832100"/>
            <a:ext cx="0" cy="241300"/>
          </a:xfrm>
          <a:prstGeom prst="line">
            <a:avLst/>
          </a:prstGeom>
          <a:ln w="22225" cap="rnd">
            <a:solidFill>
              <a:srgbClr val="5BA3BF"/>
            </a:solidFill>
          </a:ln>
        </p:spPr>
      </p:cxnSp>
      <p:cxnSp>
        <p:nvCxnSpPr>
          <p:cNvPr id="518" name="Pfeil 518">
            <a:extLst>
              <a:ext uri="{FF2B5EF4-FFF2-40B4-BE49-F238E27FC236}">
                <a16:creationId xmlns:a16="http://schemas.microsoft.com/office/drawing/2014/main" id="{831AC128-EA04-9389-D495-389812FF5FCA}"/>
              </a:ext>
            </a:extLst>
          </p:cNvPr>
          <p:cNvCxnSpPr/>
          <p:nvPr/>
        </p:nvCxnSpPr>
        <p:spPr>
          <a:xfrm flipH="1">
            <a:off x="3695700" y="3073400"/>
            <a:ext cx="6400800" cy="0"/>
          </a:xfrm>
          <a:prstGeom prst="line">
            <a:avLst/>
          </a:prstGeom>
          <a:ln w="22225" cap="rnd">
            <a:solidFill>
              <a:srgbClr val="5BA3BF"/>
            </a:solidFill>
          </a:ln>
        </p:spPr>
      </p:cxnSp>
      <p:sp>
        <p:nvSpPr>
          <p:cNvPr id="520" name="Band 2">
            <a:extLst>
              <a:ext uri="{FF2B5EF4-FFF2-40B4-BE49-F238E27FC236}">
                <a16:creationId xmlns:a16="http://schemas.microsoft.com/office/drawing/2014/main" id="{AB717744-1D5F-C09F-4ECE-4A69D24707D4}"/>
              </a:ext>
            </a:extLst>
          </p:cNvPr>
          <p:cNvSpPr/>
          <p:nvPr/>
        </p:nvSpPr>
        <p:spPr>
          <a:xfrm>
            <a:off x="566056" y="3162300"/>
            <a:ext cx="11130644" cy="1397000"/>
          </a:xfrm>
          <a:prstGeom prst="roundRect">
            <a:avLst>
              <a:gd name="adj" fmla="val 9000"/>
            </a:avLst>
          </a:prstGeom>
          <a:solidFill>
            <a:srgbClr val="EAF4F9"/>
          </a:solidFill>
          <a:ln>
            <a:noFill/>
          </a:ln>
        </p:spPr>
        <p:txBody>
          <a:bodyPr/>
          <a:lstStyle/>
          <a:p>
            <a:endParaRPr lang="de-DE"/>
          </a:p>
        </p:txBody>
      </p:sp>
      <p:sp>
        <p:nvSpPr>
          <p:cNvPr id="521" name="Nummer 2">
            <a:extLst>
              <a:ext uri="{FF2B5EF4-FFF2-40B4-BE49-F238E27FC236}">
                <a16:creationId xmlns:a16="http://schemas.microsoft.com/office/drawing/2014/main" id="{F1704F85-D878-2918-2BBD-17710E6E6C7F}"/>
              </a:ext>
            </a:extLst>
          </p:cNvPr>
          <p:cNvSpPr/>
          <p:nvPr/>
        </p:nvSpPr>
        <p:spPr>
          <a:xfrm>
            <a:off x="1092200" y="3341456"/>
            <a:ext cx="482600" cy="482600"/>
          </a:xfrm>
          <a:prstGeom prst="ellipse">
            <a:avLst/>
          </a:prstGeom>
          <a:solidFill>
            <a:srgbClr val="81BDD3"/>
          </a:solidFill>
          <a:ln>
            <a:noFill/>
          </a:ln>
        </p:spPr>
        <p:txBody>
          <a:bodyPr wrap="none" lIns="0" tIns="0" rIns="0" bIns="0" anchor="ctr"/>
          <a:lstStyle/>
          <a:p>
            <a:pPr algn="ctr">
              <a:buNone/>
            </a:pPr>
            <a:r>
              <a:rPr lang="de-DE" sz="1600" b="1" dirty="0">
                <a:solidFill>
                  <a:srgbClr val="2F4A58"/>
                </a:solidFill>
              </a:rPr>
              <a:t>2</a:t>
            </a:r>
          </a:p>
        </p:txBody>
      </p:sp>
      <p:sp>
        <p:nvSpPr>
          <p:cNvPr id="522" name="Text 522">
            <a:extLst>
              <a:ext uri="{FF2B5EF4-FFF2-40B4-BE49-F238E27FC236}">
                <a16:creationId xmlns:a16="http://schemas.microsoft.com/office/drawing/2014/main" id="{7E768FA2-C224-45B5-79C8-5391E9B7760A}"/>
              </a:ext>
            </a:extLst>
          </p:cNvPr>
          <p:cNvSpPr txBox="1"/>
          <p:nvPr/>
        </p:nvSpPr>
        <p:spPr>
          <a:xfrm>
            <a:off x="965200" y="3987800"/>
            <a:ext cx="1574800" cy="3302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>
              <a:lnSpc>
                <a:spcPct val="105000"/>
              </a:lnSpc>
              <a:buNone/>
            </a:pPr>
            <a:r>
              <a:rPr lang="de-DE" sz="1500" b="1" dirty="0">
                <a:solidFill>
                  <a:srgbClr val="495663"/>
                </a:solidFill>
              </a:rPr>
              <a:t>Aufklären</a:t>
            </a:r>
          </a:p>
        </p:txBody>
      </p:sp>
      <p:cxnSp>
        <p:nvCxnSpPr>
          <p:cNvPr id="523" name="Pfeil 523">
            <a:extLst>
              <a:ext uri="{FF2B5EF4-FFF2-40B4-BE49-F238E27FC236}">
                <a16:creationId xmlns:a16="http://schemas.microsoft.com/office/drawing/2014/main" id="{21686292-DF08-B0B0-011E-8B263AADED83}"/>
              </a:ext>
            </a:extLst>
          </p:cNvPr>
          <p:cNvCxnSpPr/>
          <p:nvPr/>
        </p:nvCxnSpPr>
        <p:spPr>
          <a:xfrm>
            <a:off x="2159000" y="3365500"/>
            <a:ext cx="0" cy="990600"/>
          </a:xfrm>
          <a:prstGeom prst="line">
            <a:avLst/>
          </a:prstGeom>
          <a:ln w="12700" cap="rnd">
            <a:solidFill>
              <a:srgbClr val="C6DAD9"/>
            </a:solidFill>
          </a:ln>
        </p:spPr>
      </p:cxnSp>
      <p:sp>
        <p:nvSpPr>
          <p:cNvPr id="524" name="Karte 2.1">
            <a:extLst>
              <a:ext uri="{FF2B5EF4-FFF2-40B4-BE49-F238E27FC236}">
                <a16:creationId xmlns:a16="http://schemas.microsoft.com/office/drawing/2014/main" id="{D489AA26-03FD-4960-9190-B237D056C434}"/>
              </a:ext>
            </a:extLst>
          </p:cNvPr>
          <p:cNvSpPr/>
          <p:nvPr/>
        </p:nvSpPr>
        <p:spPr>
          <a:xfrm>
            <a:off x="2311400" y="3314700"/>
            <a:ext cx="2768600" cy="1092200"/>
          </a:xfrm>
          <a:prstGeom prst="roundRect">
            <a:avLst>
              <a:gd name="adj" fmla="val 9300"/>
            </a:avLst>
          </a:prstGeom>
          <a:solidFill>
            <a:srgbClr val="FFFFFF"/>
          </a:solidFill>
          <a:ln w="12700">
            <a:solidFill>
              <a:srgbClr val="DCE6E5"/>
            </a:solidFill>
          </a:ln>
        </p:spPr>
        <p:txBody>
          <a:bodyPr/>
          <a:lstStyle/>
          <a:p>
            <a:endParaRPr lang="de-DE"/>
          </a:p>
        </p:txBody>
      </p:sp>
      <p:sp>
        <p:nvSpPr>
          <p:cNvPr id="525" name="Icon-Kreis">
            <a:extLst>
              <a:ext uri="{FF2B5EF4-FFF2-40B4-BE49-F238E27FC236}">
                <a16:creationId xmlns:a16="http://schemas.microsoft.com/office/drawing/2014/main" id="{3D16E165-BF49-EF07-B55B-389B1DE6F5D4}"/>
              </a:ext>
            </a:extLst>
          </p:cNvPr>
          <p:cNvSpPr/>
          <p:nvPr/>
        </p:nvSpPr>
        <p:spPr>
          <a:xfrm>
            <a:off x="2438400" y="3594100"/>
            <a:ext cx="533400" cy="533400"/>
          </a:xfrm>
          <a:prstGeom prst="ellipse">
            <a:avLst/>
          </a:prstGeom>
          <a:solidFill>
            <a:srgbClr val="F1F6F5"/>
          </a:solidFill>
          <a:ln>
            <a:noFill/>
          </a:ln>
        </p:spPr>
        <p:txBody>
          <a:bodyPr/>
          <a:lstStyle/>
          <a:p>
            <a:endParaRPr lang="de-DE"/>
          </a:p>
        </p:txBody>
      </p:sp>
      <p:sp>
        <p:nvSpPr>
          <p:cNvPr id="526" name="Text 526">
            <a:extLst>
              <a:ext uri="{FF2B5EF4-FFF2-40B4-BE49-F238E27FC236}">
                <a16:creationId xmlns:a16="http://schemas.microsoft.com/office/drawing/2014/main" id="{0A56FFA3-5DE6-A93A-BD37-FF471C7963AC}"/>
              </a:ext>
            </a:extLst>
          </p:cNvPr>
          <p:cNvSpPr txBox="1"/>
          <p:nvPr/>
        </p:nvSpPr>
        <p:spPr>
          <a:xfrm>
            <a:off x="3048000" y="3606800"/>
            <a:ext cx="1930400" cy="5080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>
              <a:lnSpc>
                <a:spcPct val="105000"/>
              </a:lnSpc>
              <a:buNone/>
            </a:pPr>
            <a:r>
              <a:rPr lang="de-DE" sz="1300" dirty="0">
                <a:solidFill>
                  <a:srgbClr val="3F4E54"/>
                </a:solidFill>
              </a:rPr>
              <a:t>Kommunikation</a:t>
            </a:r>
            <a:br>
              <a:rPr lang="de-DE" dirty="0"/>
            </a:br>
            <a:r>
              <a:rPr lang="de-DE" sz="1300" dirty="0">
                <a:solidFill>
                  <a:srgbClr val="3F4E54"/>
                </a:solidFill>
              </a:rPr>
              <a:t>Kollegen</a:t>
            </a:r>
          </a:p>
        </p:txBody>
      </p:sp>
      <p:sp>
        <p:nvSpPr>
          <p:cNvPr id="527" name="Badge">
            <a:extLst>
              <a:ext uri="{FF2B5EF4-FFF2-40B4-BE49-F238E27FC236}">
                <a16:creationId xmlns:a16="http://schemas.microsoft.com/office/drawing/2014/main" id="{F1EA5FB4-2E92-9690-BAA1-A18C54BBE078}"/>
              </a:ext>
            </a:extLst>
          </p:cNvPr>
          <p:cNvSpPr/>
          <p:nvPr/>
        </p:nvSpPr>
        <p:spPr>
          <a:xfrm>
            <a:off x="4495800" y="3378200"/>
            <a:ext cx="431800" cy="241300"/>
          </a:xfrm>
          <a:prstGeom prst="roundRect">
            <a:avLst>
              <a:gd name="adj" fmla="val 50000"/>
            </a:avLst>
          </a:prstGeom>
          <a:solidFill>
            <a:srgbClr val="EBF1EF"/>
          </a:solidFill>
          <a:ln>
            <a:noFill/>
          </a:ln>
        </p:spPr>
        <p:txBody>
          <a:bodyPr wrap="none" lIns="0" tIns="0" rIns="0" bIns="0" anchor="ctr"/>
          <a:lstStyle/>
          <a:p>
            <a:pPr algn="ctr">
              <a:buNone/>
            </a:pPr>
            <a:r>
              <a:rPr lang="de-DE" sz="1100" b="1" dirty="0">
                <a:solidFill>
                  <a:srgbClr val="54665F"/>
                </a:solidFill>
              </a:rPr>
              <a:t>BL</a:t>
            </a:r>
          </a:p>
        </p:txBody>
      </p:sp>
      <p:cxnSp>
        <p:nvCxnSpPr>
          <p:cNvPr id="528" name="Pfeil 528">
            <a:extLst>
              <a:ext uri="{FF2B5EF4-FFF2-40B4-BE49-F238E27FC236}">
                <a16:creationId xmlns:a16="http://schemas.microsoft.com/office/drawing/2014/main" id="{3E552F63-6681-A92A-5063-1A526BD28A5D}"/>
              </a:ext>
            </a:extLst>
          </p:cNvPr>
          <p:cNvCxnSpPr/>
          <p:nvPr/>
        </p:nvCxnSpPr>
        <p:spPr>
          <a:xfrm>
            <a:off x="5181600" y="3860800"/>
            <a:ext cx="228600" cy="0"/>
          </a:xfrm>
          <a:prstGeom prst="line">
            <a:avLst/>
          </a:prstGeom>
          <a:ln w="22225" cap="rnd">
            <a:solidFill>
              <a:srgbClr val="5BA3BF"/>
            </a:solidFill>
            <a:tailEnd type="triangle" w="med" len="med"/>
          </a:ln>
        </p:spPr>
      </p:cxnSp>
      <p:sp>
        <p:nvSpPr>
          <p:cNvPr id="529" name="Karte 2.2">
            <a:extLst>
              <a:ext uri="{FF2B5EF4-FFF2-40B4-BE49-F238E27FC236}">
                <a16:creationId xmlns:a16="http://schemas.microsoft.com/office/drawing/2014/main" id="{0192EF8F-8680-A019-0E3D-8BEF5018E9C3}"/>
              </a:ext>
            </a:extLst>
          </p:cNvPr>
          <p:cNvSpPr/>
          <p:nvPr/>
        </p:nvSpPr>
        <p:spPr>
          <a:xfrm>
            <a:off x="5511800" y="3314700"/>
            <a:ext cx="2768600" cy="1092200"/>
          </a:xfrm>
          <a:prstGeom prst="roundRect">
            <a:avLst>
              <a:gd name="adj" fmla="val 9300"/>
            </a:avLst>
          </a:prstGeom>
          <a:solidFill>
            <a:srgbClr val="FFFFFF"/>
          </a:solidFill>
          <a:ln w="12700">
            <a:solidFill>
              <a:srgbClr val="DCE6E5"/>
            </a:solidFill>
          </a:ln>
        </p:spPr>
        <p:txBody>
          <a:bodyPr/>
          <a:lstStyle/>
          <a:p>
            <a:endParaRPr lang="de-DE"/>
          </a:p>
        </p:txBody>
      </p:sp>
      <p:sp>
        <p:nvSpPr>
          <p:cNvPr id="530" name="Icon-Kreis">
            <a:extLst>
              <a:ext uri="{FF2B5EF4-FFF2-40B4-BE49-F238E27FC236}">
                <a16:creationId xmlns:a16="http://schemas.microsoft.com/office/drawing/2014/main" id="{6866D863-CF4A-EAFF-6A35-EEF25CA35DFB}"/>
              </a:ext>
            </a:extLst>
          </p:cNvPr>
          <p:cNvSpPr/>
          <p:nvPr/>
        </p:nvSpPr>
        <p:spPr>
          <a:xfrm>
            <a:off x="5638800" y="3594100"/>
            <a:ext cx="533400" cy="533400"/>
          </a:xfrm>
          <a:prstGeom prst="ellipse">
            <a:avLst/>
          </a:prstGeom>
          <a:solidFill>
            <a:srgbClr val="F1F6F5"/>
          </a:solidFill>
          <a:ln>
            <a:noFill/>
          </a:ln>
        </p:spPr>
        <p:txBody>
          <a:bodyPr/>
          <a:lstStyle/>
          <a:p>
            <a:endParaRPr lang="de-DE"/>
          </a:p>
        </p:txBody>
      </p:sp>
      <p:sp>
        <p:nvSpPr>
          <p:cNvPr id="531" name="Text 531">
            <a:extLst>
              <a:ext uri="{FF2B5EF4-FFF2-40B4-BE49-F238E27FC236}">
                <a16:creationId xmlns:a16="http://schemas.microsoft.com/office/drawing/2014/main" id="{B9B4E50B-076F-2A7F-1A79-7449E96A1A32}"/>
              </a:ext>
            </a:extLst>
          </p:cNvPr>
          <p:cNvSpPr txBox="1"/>
          <p:nvPr/>
        </p:nvSpPr>
        <p:spPr>
          <a:xfrm>
            <a:off x="6248400" y="3606800"/>
            <a:ext cx="1930400" cy="5080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>
              <a:lnSpc>
                <a:spcPct val="105000"/>
              </a:lnSpc>
              <a:buNone/>
            </a:pPr>
            <a:r>
              <a:rPr lang="de-DE" sz="1300" dirty="0">
                <a:solidFill>
                  <a:srgbClr val="3F4E54"/>
                </a:solidFill>
              </a:rPr>
              <a:t>Vorfall aufklären /</a:t>
            </a:r>
            <a:br>
              <a:rPr lang="de-DE"/>
            </a:br>
            <a:r>
              <a:rPr lang="de-DE" sz="1300" dirty="0">
                <a:solidFill>
                  <a:srgbClr val="3F4E54"/>
                </a:solidFill>
              </a:rPr>
              <a:t>analysieren</a:t>
            </a:r>
          </a:p>
        </p:txBody>
      </p:sp>
      <p:sp>
        <p:nvSpPr>
          <p:cNvPr id="532" name="Badge">
            <a:extLst>
              <a:ext uri="{FF2B5EF4-FFF2-40B4-BE49-F238E27FC236}">
                <a16:creationId xmlns:a16="http://schemas.microsoft.com/office/drawing/2014/main" id="{F1D67C96-A860-FE99-988E-9EF03FC9D43D}"/>
              </a:ext>
            </a:extLst>
          </p:cNvPr>
          <p:cNvSpPr/>
          <p:nvPr/>
        </p:nvSpPr>
        <p:spPr>
          <a:xfrm>
            <a:off x="7366000" y="3378200"/>
            <a:ext cx="762000" cy="241300"/>
          </a:xfrm>
          <a:prstGeom prst="roundRect">
            <a:avLst>
              <a:gd name="adj" fmla="val 50000"/>
            </a:avLst>
          </a:prstGeom>
          <a:solidFill>
            <a:srgbClr val="EBF1EF"/>
          </a:solidFill>
          <a:ln>
            <a:noFill/>
          </a:ln>
        </p:spPr>
        <p:txBody>
          <a:bodyPr wrap="none" lIns="0" tIns="0" rIns="0" bIns="0" anchor="ctr"/>
          <a:lstStyle/>
          <a:p>
            <a:pPr algn="ctr">
              <a:buNone/>
            </a:pPr>
            <a:r>
              <a:rPr lang="de-DE" sz="1100" b="1" dirty="0">
                <a:solidFill>
                  <a:srgbClr val="54665F"/>
                </a:solidFill>
              </a:rPr>
              <a:t>KL / SA</a:t>
            </a:r>
          </a:p>
        </p:txBody>
      </p:sp>
      <p:cxnSp>
        <p:nvCxnSpPr>
          <p:cNvPr id="533" name="Pfeil 533">
            <a:extLst>
              <a:ext uri="{FF2B5EF4-FFF2-40B4-BE49-F238E27FC236}">
                <a16:creationId xmlns:a16="http://schemas.microsoft.com/office/drawing/2014/main" id="{585FE6B9-DFB1-16DC-E293-E2BED598BB91}"/>
              </a:ext>
            </a:extLst>
          </p:cNvPr>
          <p:cNvCxnSpPr/>
          <p:nvPr/>
        </p:nvCxnSpPr>
        <p:spPr>
          <a:xfrm>
            <a:off x="8382000" y="3860800"/>
            <a:ext cx="228600" cy="0"/>
          </a:xfrm>
          <a:prstGeom prst="line">
            <a:avLst/>
          </a:prstGeom>
          <a:ln w="22225" cap="rnd">
            <a:solidFill>
              <a:srgbClr val="5BA3BF"/>
            </a:solidFill>
            <a:tailEnd type="triangle" w="med" len="med"/>
          </a:ln>
        </p:spPr>
      </p:cxnSp>
      <p:sp>
        <p:nvSpPr>
          <p:cNvPr id="534" name="Karte 2.3">
            <a:extLst>
              <a:ext uri="{FF2B5EF4-FFF2-40B4-BE49-F238E27FC236}">
                <a16:creationId xmlns:a16="http://schemas.microsoft.com/office/drawing/2014/main" id="{0F6DE5D5-5C6E-2F1A-303D-AD84C8D53191}"/>
              </a:ext>
            </a:extLst>
          </p:cNvPr>
          <p:cNvSpPr/>
          <p:nvPr/>
        </p:nvSpPr>
        <p:spPr>
          <a:xfrm>
            <a:off x="8712200" y="3314700"/>
            <a:ext cx="2768600" cy="1092200"/>
          </a:xfrm>
          <a:prstGeom prst="roundRect">
            <a:avLst>
              <a:gd name="adj" fmla="val 9300"/>
            </a:avLst>
          </a:prstGeom>
          <a:solidFill>
            <a:srgbClr val="FFFFFF"/>
          </a:solidFill>
          <a:ln w="12700">
            <a:solidFill>
              <a:srgbClr val="DCE6E5"/>
            </a:solidFill>
          </a:ln>
        </p:spPr>
        <p:txBody>
          <a:bodyPr/>
          <a:lstStyle/>
          <a:p>
            <a:endParaRPr lang="de-DE"/>
          </a:p>
        </p:txBody>
      </p:sp>
      <p:sp>
        <p:nvSpPr>
          <p:cNvPr id="535" name="Icon-Kreis">
            <a:extLst>
              <a:ext uri="{FF2B5EF4-FFF2-40B4-BE49-F238E27FC236}">
                <a16:creationId xmlns:a16="http://schemas.microsoft.com/office/drawing/2014/main" id="{DA4D624A-F9AC-0B96-6D65-CD562041F591}"/>
              </a:ext>
            </a:extLst>
          </p:cNvPr>
          <p:cNvSpPr/>
          <p:nvPr/>
        </p:nvSpPr>
        <p:spPr>
          <a:xfrm>
            <a:off x="8839200" y="3594100"/>
            <a:ext cx="533400" cy="533400"/>
          </a:xfrm>
          <a:prstGeom prst="ellipse">
            <a:avLst/>
          </a:prstGeom>
          <a:solidFill>
            <a:srgbClr val="F1F6F5"/>
          </a:solidFill>
          <a:ln>
            <a:noFill/>
          </a:ln>
        </p:spPr>
        <p:txBody>
          <a:bodyPr/>
          <a:lstStyle/>
          <a:p>
            <a:endParaRPr lang="de-DE"/>
          </a:p>
        </p:txBody>
      </p:sp>
      <p:sp>
        <p:nvSpPr>
          <p:cNvPr id="536" name="Text 536">
            <a:extLst>
              <a:ext uri="{FF2B5EF4-FFF2-40B4-BE49-F238E27FC236}">
                <a16:creationId xmlns:a16="http://schemas.microsoft.com/office/drawing/2014/main" id="{66CF4DE9-B8E9-4CE7-993B-DBA4760CB440}"/>
              </a:ext>
            </a:extLst>
          </p:cNvPr>
          <p:cNvSpPr txBox="1"/>
          <p:nvPr/>
        </p:nvSpPr>
        <p:spPr>
          <a:xfrm>
            <a:off x="9448800" y="3606800"/>
            <a:ext cx="1930400" cy="5080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>
              <a:lnSpc>
                <a:spcPct val="105000"/>
              </a:lnSpc>
              <a:buNone/>
            </a:pPr>
            <a:r>
              <a:rPr lang="de-DE" sz="1300" dirty="0">
                <a:solidFill>
                  <a:srgbClr val="3F4E54"/>
                </a:solidFill>
              </a:rPr>
              <a:t>Kommunikation</a:t>
            </a:r>
            <a:br>
              <a:rPr lang="de-DE"/>
            </a:br>
            <a:r>
              <a:rPr lang="de-DE" sz="1300" dirty="0">
                <a:solidFill>
                  <a:srgbClr val="3F4E54"/>
                </a:solidFill>
              </a:rPr>
              <a:t>Eltern</a:t>
            </a:r>
          </a:p>
        </p:txBody>
      </p:sp>
      <p:sp>
        <p:nvSpPr>
          <p:cNvPr id="537" name="Badge">
            <a:extLst>
              <a:ext uri="{FF2B5EF4-FFF2-40B4-BE49-F238E27FC236}">
                <a16:creationId xmlns:a16="http://schemas.microsoft.com/office/drawing/2014/main" id="{0EB20D3B-B446-4A61-8CE0-0390D8DF27D1}"/>
              </a:ext>
            </a:extLst>
          </p:cNvPr>
          <p:cNvSpPr/>
          <p:nvPr/>
        </p:nvSpPr>
        <p:spPr>
          <a:xfrm>
            <a:off x="10896600" y="3378200"/>
            <a:ext cx="431800" cy="241300"/>
          </a:xfrm>
          <a:prstGeom prst="roundRect">
            <a:avLst>
              <a:gd name="adj" fmla="val 50000"/>
            </a:avLst>
          </a:prstGeom>
          <a:solidFill>
            <a:srgbClr val="EBF1EF"/>
          </a:solidFill>
          <a:ln>
            <a:noFill/>
          </a:ln>
        </p:spPr>
        <p:txBody>
          <a:bodyPr wrap="none" lIns="0" tIns="0" rIns="0" bIns="0" anchor="ctr"/>
          <a:lstStyle/>
          <a:p>
            <a:pPr algn="ctr">
              <a:buNone/>
            </a:pPr>
            <a:r>
              <a:rPr lang="de-DE" sz="1100" b="1" dirty="0">
                <a:solidFill>
                  <a:srgbClr val="54665F"/>
                </a:solidFill>
              </a:rPr>
              <a:t>KL</a:t>
            </a:r>
          </a:p>
        </p:txBody>
      </p:sp>
      <p:cxnSp>
        <p:nvCxnSpPr>
          <p:cNvPr id="538" name="Pfeil 538">
            <a:extLst>
              <a:ext uri="{FF2B5EF4-FFF2-40B4-BE49-F238E27FC236}">
                <a16:creationId xmlns:a16="http://schemas.microsoft.com/office/drawing/2014/main" id="{A599CEFD-4FC9-C631-F164-21B0E485A747}"/>
              </a:ext>
            </a:extLst>
          </p:cNvPr>
          <p:cNvCxnSpPr/>
          <p:nvPr/>
        </p:nvCxnSpPr>
        <p:spPr>
          <a:xfrm>
            <a:off x="10096500" y="4406900"/>
            <a:ext cx="0" cy="241300"/>
          </a:xfrm>
          <a:prstGeom prst="line">
            <a:avLst/>
          </a:prstGeom>
          <a:ln w="22225" cap="rnd">
            <a:solidFill>
              <a:srgbClr val="23795A"/>
            </a:solidFill>
          </a:ln>
        </p:spPr>
      </p:cxnSp>
      <p:cxnSp>
        <p:nvCxnSpPr>
          <p:cNvPr id="539" name="Pfeil 539">
            <a:extLst>
              <a:ext uri="{FF2B5EF4-FFF2-40B4-BE49-F238E27FC236}">
                <a16:creationId xmlns:a16="http://schemas.microsoft.com/office/drawing/2014/main" id="{4F98BC8E-4A16-032D-0360-14BE4264C2BE}"/>
              </a:ext>
            </a:extLst>
          </p:cNvPr>
          <p:cNvCxnSpPr/>
          <p:nvPr/>
        </p:nvCxnSpPr>
        <p:spPr>
          <a:xfrm flipH="1">
            <a:off x="3695700" y="4648200"/>
            <a:ext cx="6400800" cy="0"/>
          </a:xfrm>
          <a:prstGeom prst="line">
            <a:avLst/>
          </a:prstGeom>
          <a:ln w="22225" cap="rnd">
            <a:solidFill>
              <a:srgbClr val="23795A"/>
            </a:solidFill>
          </a:ln>
        </p:spPr>
      </p:cxnSp>
      <p:sp>
        <p:nvSpPr>
          <p:cNvPr id="541" name="Band 3">
            <a:extLst>
              <a:ext uri="{FF2B5EF4-FFF2-40B4-BE49-F238E27FC236}">
                <a16:creationId xmlns:a16="http://schemas.microsoft.com/office/drawing/2014/main" id="{437D72F9-5232-0C58-A922-1CF22A10901F}"/>
              </a:ext>
            </a:extLst>
          </p:cNvPr>
          <p:cNvSpPr/>
          <p:nvPr/>
        </p:nvSpPr>
        <p:spPr>
          <a:xfrm>
            <a:off x="566056" y="4737100"/>
            <a:ext cx="11130644" cy="1397000"/>
          </a:xfrm>
          <a:prstGeom prst="roundRect">
            <a:avLst>
              <a:gd name="adj" fmla="val 9000"/>
            </a:avLst>
          </a:prstGeom>
          <a:solidFill>
            <a:srgbClr val="E8F3EC"/>
          </a:solidFill>
          <a:ln>
            <a:noFill/>
          </a:ln>
        </p:spPr>
        <p:txBody>
          <a:bodyPr/>
          <a:lstStyle/>
          <a:p>
            <a:endParaRPr lang="de-DE" dirty="0"/>
          </a:p>
        </p:txBody>
      </p:sp>
      <p:sp>
        <p:nvSpPr>
          <p:cNvPr id="542" name="Nummer 3">
            <a:extLst>
              <a:ext uri="{FF2B5EF4-FFF2-40B4-BE49-F238E27FC236}">
                <a16:creationId xmlns:a16="http://schemas.microsoft.com/office/drawing/2014/main" id="{AE3B4482-DCF2-F536-3DAF-0E040DD9588F}"/>
              </a:ext>
            </a:extLst>
          </p:cNvPr>
          <p:cNvSpPr/>
          <p:nvPr/>
        </p:nvSpPr>
        <p:spPr>
          <a:xfrm>
            <a:off x="1099221" y="4902200"/>
            <a:ext cx="482600" cy="482600"/>
          </a:xfrm>
          <a:prstGeom prst="ellipse">
            <a:avLst/>
          </a:prstGeom>
          <a:solidFill>
            <a:srgbClr val="23795A"/>
          </a:solidFill>
          <a:ln>
            <a:noFill/>
          </a:ln>
        </p:spPr>
        <p:txBody>
          <a:bodyPr wrap="none" lIns="0" tIns="0" rIns="0" bIns="0" anchor="ctr"/>
          <a:lstStyle/>
          <a:p>
            <a:pPr algn="ctr">
              <a:buNone/>
            </a:pPr>
            <a:r>
              <a:rPr lang="de-DE" sz="1600" b="1" dirty="0">
                <a:solidFill>
                  <a:srgbClr val="FFFFFF"/>
                </a:solidFill>
              </a:rPr>
              <a:t>3</a:t>
            </a:r>
          </a:p>
        </p:txBody>
      </p:sp>
      <p:sp>
        <p:nvSpPr>
          <p:cNvPr id="543" name="Text 543">
            <a:extLst>
              <a:ext uri="{FF2B5EF4-FFF2-40B4-BE49-F238E27FC236}">
                <a16:creationId xmlns:a16="http://schemas.microsoft.com/office/drawing/2014/main" id="{52F84FD2-9F3E-2763-2255-135914BBAC13}"/>
              </a:ext>
            </a:extLst>
          </p:cNvPr>
          <p:cNvSpPr txBox="1"/>
          <p:nvPr/>
        </p:nvSpPr>
        <p:spPr>
          <a:xfrm>
            <a:off x="850976" y="5499100"/>
            <a:ext cx="1574800" cy="3302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>
              <a:lnSpc>
                <a:spcPct val="105000"/>
              </a:lnSpc>
              <a:buNone/>
            </a:pPr>
            <a:r>
              <a:rPr lang="de-DE" sz="1500" b="1" dirty="0">
                <a:solidFill>
                  <a:srgbClr val="495663"/>
                </a:solidFill>
              </a:rPr>
              <a:t>Unterstützen</a:t>
            </a:r>
          </a:p>
        </p:txBody>
      </p:sp>
      <p:cxnSp>
        <p:nvCxnSpPr>
          <p:cNvPr id="544" name="Pfeil 544">
            <a:extLst>
              <a:ext uri="{FF2B5EF4-FFF2-40B4-BE49-F238E27FC236}">
                <a16:creationId xmlns:a16="http://schemas.microsoft.com/office/drawing/2014/main" id="{94F3898A-01DD-C772-801B-5D5F1EF27944}"/>
              </a:ext>
            </a:extLst>
          </p:cNvPr>
          <p:cNvCxnSpPr/>
          <p:nvPr/>
        </p:nvCxnSpPr>
        <p:spPr>
          <a:xfrm>
            <a:off x="2159000" y="4940300"/>
            <a:ext cx="0" cy="990600"/>
          </a:xfrm>
          <a:prstGeom prst="line">
            <a:avLst/>
          </a:prstGeom>
          <a:ln w="12700" cap="rnd">
            <a:solidFill>
              <a:srgbClr val="C6DAD9"/>
            </a:solidFill>
          </a:ln>
        </p:spPr>
      </p:cxnSp>
      <p:sp>
        <p:nvSpPr>
          <p:cNvPr id="545" name="Karte 3.1">
            <a:extLst>
              <a:ext uri="{FF2B5EF4-FFF2-40B4-BE49-F238E27FC236}">
                <a16:creationId xmlns:a16="http://schemas.microsoft.com/office/drawing/2014/main" id="{6D6B0D09-4A1D-3B2B-AA88-E5DA68CEE05D}"/>
              </a:ext>
            </a:extLst>
          </p:cNvPr>
          <p:cNvSpPr/>
          <p:nvPr/>
        </p:nvSpPr>
        <p:spPr>
          <a:xfrm>
            <a:off x="2311400" y="4889500"/>
            <a:ext cx="2768600" cy="1092200"/>
          </a:xfrm>
          <a:prstGeom prst="roundRect">
            <a:avLst>
              <a:gd name="adj" fmla="val 9300"/>
            </a:avLst>
          </a:prstGeom>
          <a:solidFill>
            <a:srgbClr val="FFFFFF"/>
          </a:solidFill>
          <a:ln w="12700">
            <a:solidFill>
              <a:srgbClr val="DCE6E5"/>
            </a:solidFill>
          </a:ln>
        </p:spPr>
        <p:txBody>
          <a:bodyPr/>
          <a:lstStyle/>
          <a:p>
            <a:endParaRPr lang="de-DE"/>
          </a:p>
        </p:txBody>
      </p:sp>
      <p:sp>
        <p:nvSpPr>
          <p:cNvPr id="546" name="Icon-Kreis">
            <a:extLst>
              <a:ext uri="{FF2B5EF4-FFF2-40B4-BE49-F238E27FC236}">
                <a16:creationId xmlns:a16="http://schemas.microsoft.com/office/drawing/2014/main" id="{C62F16FD-EEE3-BB5E-3685-DF088DCA2A93}"/>
              </a:ext>
            </a:extLst>
          </p:cNvPr>
          <p:cNvSpPr/>
          <p:nvPr/>
        </p:nvSpPr>
        <p:spPr>
          <a:xfrm>
            <a:off x="2438400" y="5168900"/>
            <a:ext cx="533400" cy="533400"/>
          </a:xfrm>
          <a:prstGeom prst="ellipse">
            <a:avLst/>
          </a:prstGeom>
          <a:solidFill>
            <a:srgbClr val="F1F6F5"/>
          </a:solidFill>
          <a:ln>
            <a:noFill/>
          </a:ln>
        </p:spPr>
        <p:txBody>
          <a:bodyPr/>
          <a:lstStyle/>
          <a:p>
            <a:endParaRPr lang="de-DE"/>
          </a:p>
        </p:txBody>
      </p:sp>
      <p:sp>
        <p:nvSpPr>
          <p:cNvPr id="547" name="Text 547">
            <a:extLst>
              <a:ext uri="{FF2B5EF4-FFF2-40B4-BE49-F238E27FC236}">
                <a16:creationId xmlns:a16="http://schemas.microsoft.com/office/drawing/2014/main" id="{ABD87549-C42C-3242-95E3-937A17199CB7}"/>
              </a:ext>
            </a:extLst>
          </p:cNvPr>
          <p:cNvSpPr txBox="1"/>
          <p:nvPr/>
        </p:nvSpPr>
        <p:spPr>
          <a:xfrm>
            <a:off x="3048000" y="5181600"/>
            <a:ext cx="1930400" cy="5080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>
              <a:lnSpc>
                <a:spcPct val="105000"/>
              </a:lnSpc>
              <a:buNone/>
            </a:pPr>
            <a:r>
              <a:rPr lang="de-DE" sz="1300" dirty="0">
                <a:solidFill>
                  <a:srgbClr val="3F4E54"/>
                </a:solidFill>
              </a:rPr>
              <a:t>Maßnahmen</a:t>
            </a:r>
            <a:br>
              <a:rPr lang="de-DE"/>
            </a:br>
            <a:r>
              <a:rPr lang="de-DE" sz="1300" dirty="0">
                <a:solidFill>
                  <a:srgbClr val="3F4E54"/>
                </a:solidFill>
              </a:rPr>
              <a:t>betroffene Personen</a:t>
            </a:r>
          </a:p>
        </p:txBody>
      </p:sp>
      <p:sp>
        <p:nvSpPr>
          <p:cNvPr id="548" name="Badge">
            <a:extLst>
              <a:ext uri="{FF2B5EF4-FFF2-40B4-BE49-F238E27FC236}">
                <a16:creationId xmlns:a16="http://schemas.microsoft.com/office/drawing/2014/main" id="{98BA9723-6C07-1975-2AC1-4F36063A0EB0}"/>
              </a:ext>
            </a:extLst>
          </p:cNvPr>
          <p:cNvSpPr/>
          <p:nvPr/>
        </p:nvSpPr>
        <p:spPr>
          <a:xfrm>
            <a:off x="4165600" y="4953000"/>
            <a:ext cx="762000" cy="241300"/>
          </a:xfrm>
          <a:prstGeom prst="roundRect">
            <a:avLst>
              <a:gd name="adj" fmla="val 50000"/>
            </a:avLst>
          </a:prstGeom>
          <a:solidFill>
            <a:srgbClr val="EBF1EF"/>
          </a:solidFill>
          <a:ln>
            <a:noFill/>
          </a:ln>
        </p:spPr>
        <p:txBody>
          <a:bodyPr wrap="none" lIns="0" tIns="0" rIns="0" bIns="0" anchor="ctr"/>
          <a:lstStyle/>
          <a:p>
            <a:pPr algn="ctr">
              <a:buNone/>
            </a:pPr>
            <a:r>
              <a:rPr lang="de-DE" sz="1100" b="1" dirty="0">
                <a:solidFill>
                  <a:srgbClr val="54665F"/>
                </a:solidFill>
              </a:rPr>
              <a:t>KL / SA</a:t>
            </a:r>
          </a:p>
        </p:txBody>
      </p:sp>
      <p:cxnSp>
        <p:nvCxnSpPr>
          <p:cNvPr id="549" name="Pfeil 549">
            <a:extLst>
              <a:ext uri="{FF2B5EF4-FFF2-40B4-BE49-F238E27FC236}">
                <a16:creationId xmlns:a16="http://schemas.microsoft.com/office/drawing/2014/main" id="{B52A7E0F-97B7-24B5-69CE-C1F9FAAAA4A6}"/>
              </a:ext>
            </a:extLst>
          </p:cNvPr>
          <p:cNvCxnSpPr/>
          <p:nvPr/>
        </p:nvCxnSpPr>
        <p:spPr>
          <a:xfrm>
            <a:off x="5181600" y="5435600"/>
            <a:ext cx="228600" cy="0"/>
          </a:xfrm>
          <a:prstGeom prst="line">
            <a:avLst/>
          </a:prstGeom>
          <a:ln w="22225" cap="rnd">
            <a:solidFill>
              <a:srgbClr val="23795A"/>
            </a:solidFill>
            <a:tailEnd type="triangle" w="med" len="med"/>
          </a:ln>
        </p:spPr>
      </p:cxnSp>
      <p:sp>
        <p:nvSpPr>
          <p:cNvPr id="550" name="Karte 3.2">
            <a:extLst>
              <a:ext uri="{FF2B5EF4-FFF2-40B4-BE49-F238E27FC236}">
                <a16:creationId xmlns:a16="http://schemas.microsoft.com/office/drawing/2014/main" id="{B6F04F88-58C2-2D13-DDF2-12B39B67A3CC}"/>
              </a:ext>
            </a:extLst>
          </p:cNvPr>
          <p:cNvSpPr/>
          <p:nvPr/>
        </p:nvSpPr>
        <p:spPr>
          <a:xfrm>
            <a:off x="5511800" y="4889500"/>
            <a:ext cx="2768600" cy="1092200"/>
          </a:xfrm>
          <a:prstGeom prst="roundRect">
            <a:avLst>
              <a:gd name="adj" fmla="val 9300"/>
            </a:avLst>
          </a:prstGeom>
          <a:solidFill>
            <a:srgbClr val="FFFFFF"/>
          </a:solidFill>
          <a:ln w="12700">
            <a:solidFill>
              <a:srgbClr val="DCE6E5"/>
            </a:solidFill>
          </a:ln>
        </p:spPr>
        <p:txBody>
          <a:bodyPr/>
          <a:lstStyle/>
          <a:p>
            <a:endParaRPr lang="de-DE"/>
          </a:p>
        </p:txBody>
      </p:sp>
      <p:sp>
        <p:nvSpPr>
          <p:cNvPr id="551" name="Icon-Kreis">
            <a:extLst>
              <a:ext uri="{FF2B5EF4-FFF2-40B4-BE49-F238E27FC236}">
                <a16:creationId xmlns:a16="http://schemas.microsoft.com/office/drawing/2014/main" id="{71BE83B2-78A0-2971-EA6B-DDDE1365727C}"/>
              </a:ext>
            </a:extLst>
          </p:cNvPr>
          <p:cNvSpPr/>
          <p:nvPr/>
        </p:nvSpPr>
        <p:spPr>
          <a:xfrm>
            <a:off x="5638800" y="5168900"/>
            <a:ext cx="533400" cy="533400"/>
          </a:xfrm>
          <a:prstGeom prst="ellipse">
            <a:avLst/>
          </a:prstGeom>
          <a:solidFill>
            <a:srgbClr val="F1F6F5"/>
          </a:solidFill>
          <a:ln>
            <a:noFill/>
          </a:ln>
        </p:spPr>
        <p:txBody>
          <a:bodyPr/>
          <a:lstStyle/>
          <a:p>
            <a:endParaRPr lang="de-DE"/>
          </a:p>
        </p:txBody>
      </p:sp>
      <p:sp>
        <p:nvSpPr>
          <p:cNvPr id="552" name="Text 552">
            <a:extLst>
              <a:ext uri="{FF2B5EF4-FFF2-40B4-BE49-F238E27FC236}">
                <a16:creationId xmlns:a16="http://schemas.microsoft.com/office/drawing/2014/main" id="{E55B87BB-B142-3F95-E5B4-ABA355804F5D}"/>
              </a:ext>
            </a:extLst>
          </p:cNvPr>
          <p:cNvSpPr txBox="1"/>
          <p:nvPr/>
        </p:nvSpPr>
        <p:spPr>
          <a:xfrm>
            <a:off x="6248400" y="5181600"/>
            <a:ext cx="1930400" cy="5080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>
              <a:lnSpc>
                <a:spcPct val="105000"/>
              </a:lnSpc>
              <a:buNone/>
            </a:pPr>
            <a:r>
              <a:rPr lang="de-DE" sz="1300" dirty="0">
                <a:solidFill>
                  <a:srgbClr val="3F4E54"/>
                </a:solidFill>
              </a:rPr>
              <a:t>Maßnahmen</a:t>
            </a:r>
            <a:br>
              <a:rPr lang="de-DE"/>
            </a:br>
            <a:r>
              <a:rPr lang="de-DE" sz="1300" dirty="0">
                <a:solidFill>
                  <a:srgbClr val="3F4E54"/>
                </a:solidFill>
              </a:rPr>
              <a:t>ausübende Personen</a:t>
            </a:r>
          </a:p>
        </p:txBody>
      </p:sp>
      <p:sp>
        <p:nvSpPr>
          <p:cNvPr id="553" name="Badge">
            <a:extLst>
              <a:ext uri="{FF2B5EF4-FFF2-40B4-BE49-F238E27FC236}">
                <a16:creationId xmlns:a16="http://schemas.microsoft.com/office/drawing/2014/main" id="{18B7A6E9-4140-13CF-2B1D-2E96258714E6}"/>
              </a:ext>
            </a:extLst>
          </p:cNvPr>
          <p:cNvSpPr/>
          <p:nvPr/>
        </p:nvSpPr>
        <p:spPr>
          <a:xfrm>
            <a:off x="7010400" y="4953000"/>
            <a:ext cx="1117600" cy="241300"/>
          </a:xfrm>
          <a:prstGeom prst="roundRect">
            <a:avLst>
              <a:gd name="adj" fmla="val 50000"/>
            </a:avLst>
          </a:prstGeom>
          <a:solidFill>
            <a:srgbClr val="EBF1EF"/>
          </a:solidFill>
          <a:ln>
            <a:noFill/>
          </a:ln>
        </p:spPr>
        <p:txBody>
          <a:bodyPr wrap="none" lIns="0" tIns="0" rIns="0" bIns="0" anchor="ctr"/>
          <a:lstStyle/>
          <a:p>
            <a:pPr algn="ctr">
              <a:buNone/>
            </a:pPr>
            <a:r>
              <a:rPr lang="de-DE" sz="1100" b="1" dirty="0">
                <a:solidFill>
                  <a:srgbClr val="54665F"/>
                </a:solidFill>
              </a:rPr>
              <a:t>KL / SA / SL</a:t>
            </a:r>
          </a:p>
        </p:txBody>
      </p:sp>
      <p:cxnSp>
        <p:nvCxnSpPr>
          <p:cNvPr id="554" name="Pfeil 554">
            <a:extLst>
              <a:ext uri="{FF2B5EF4-FFF2-40B4-BE49-F238E27FC236}">
                <a16:creationId xmlns:a16="http://schemas.microsoft.com/office/drawing/2014/main" id="{931E28CC-AADA-AFCE-66A4-5275C156D280}"/>
              </a:ext>
            </a:extLst>
          </p:cNvPr>
          <p:cNvCxnSpPr/>
          <p:nvPr/>
        </p:nvCxnSpPr>
        <p:spPr>
          <a:xfrm>
            <a:off x="8382000" y="5435600"/>
            <a:ext cx="228600" cy="0"/>
          </a:xfrm>
          <a:prstGeom prst="line">
            <a:avLst/>
          </a:prstGeom>
          <a:ln w="22225" cap="rnd">
            <a:solidFill>
              <a:srgbClr val="23795A"/>
            </a:solidFill>
            <a:tailEnd type="triangle" w="med" len="med"/>
          </a:ln>
        </p:spPr>
      </p:cxnSp>
      <p:sp>
        <p:nvSpPr>
          <p:cNvPr id="555" name="Karte 3.3">
            <a:extLst>
              <a:ext uri="{FF2B5EF4-FFF2-40B4-BE49-F238E27FC236}">
                <a16:creationId xmlns:a16="http://schemas.microsoft.com/office/drawing/2014/main" id="{DA207382-0F09-3236-CE10-BABAD04BAD70}"/>
              </a:ext>
            </a:extLst>
          </p:cNvPr>
          <p:cNvSpPr/>
          <p:nvPr/>
        </p:nvSpPr>
        <p:spPr>
          <a:xfrm>
            <a:off x="8712200" y="4889500"/>
            <a:ext cx="2768600" cy="1092200"/>
          </a:xfrm>
          <a:prstGeom prst="roundRect">
            <a:avLst>
              <a:gd name="adj" fmla="val 9300"/>
            </a:avLst>
          </a:prstGeom>
          <a:solidFill>
            <a:srgbClr val="FFFFFF"/>
          </a:solidFill>
          <a:ln w="12700">
            <a:solidFill>
              <a:srgbClr val="DCE6E5"/>
            </a:solidFill>
          </a:ln>
        </p:spPr>
        <p:txBody>
          <a:bodyPr/>
          <a:lstStyle/>
          <a:p>
            <a:endParaRPr lang="de-DE"/>
          </a:p>
        </p:txBody>
      </p:sp>
      <p:sp>
        <p:nvSpPr>
          <p:cNvPr id="556" name="Icon-Kreis">
            <a:extLst>
              <a:ext uri="{FF2B5EF4-FFF2-40B4-BE49-F238E27FC236}">
                <a16:creationId xmlns:a16="http://schemas.microsoft.com/office/drawing/2014/main" id="{DDDB058A-01B5-A876-C6CE-E6439FC9F3B3}"/>
              </a:ext>
            </a:extLst>
          </p:cNvPr>
          <p:cNvSpPr/>
          <p:nvPr/>
        </p:nvSpPr>
        <p:spPr>
          <a:xfrm>
            <a:off x="8839200" y="5168900"/>
            <a:ext cx="533400" cy="533400"/>
          </a:xfrm>
          <a:prstGeom prst="ellipse">
            <a:avLst/>
          </a:prstGeom>
          <a:solidFill>
            <a:srgbClr val="F1F6F5"/>
          </a:solidFill>
          <a:ln>
            <a:noFill/>
          </a:ln>
        </p:spPr>
        <p:txBody>
          <a:bodyPr/>
          <a:lstStyle/>
          <a:p>
            <a:endParaRPr lang="de-DE"/>
          </a:p>
        </p:txBody>
      </p:sp>
      <p:sp>
        <p:nvSpPr>
          <p:cNvPr id="557" name="Text 557">
            <a:extLst>
              <a:ext uri="{FF2B5EF4-FFF2-40B4-BE49-F238E27FC236}">
                <a16:creationId xmlns:a16="http://schemas.microsoft.com/office/drawing/2014/main" id="{9FFA2B05-FDBD-B311-EE08-4C04CFBE04A4}"/>
              </a:ext>
            </a:extLst>
          </p:cNvPr>
          <p:cNvSpPr txBox="1"/>
          <p:nvPr/>
        </p:nvSpPr>
        <p:spPr>
          <a:xfrm>
            <a:off x="9448800" y="5245100"/>
            <a:ext cx="1930400" cy="5080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>
              <a:lnSpc>
                <a:spcPct val="105000"/>
              </a:lnSpc>
              <a:buNone/>
            </a:pPr>
            <a:r>
              <a:rPr lang="de-DE" sz="1300" dirty="0">
                <a:solidFill>
                  <a:srgbClr val="3F4E54"/>
                </a:solidFill>
              </a:rPr>
              <a:t>Abschließende Reflexion</a:t>
            </a:r>
            <a:br>
              <a:rPr lang="de-DE"/>
            </a:br>
            <a:r>
              <a:rPr lang="de-DE" sz="1300" dirty="0">
                <a:solidFill>
                  <a:srgbClr val="3F4E54"/>
                </a:solidFill>
              </a:rPr>
              <a:t>+ Dokumentation der</a:t>
            </a:r>
            <a:br>
              <a:rPr lang="de-DE"/>
            </a:br>
            <a:r>
              <a:rPr lang="de-DE" sz="1300" dirty="0">
                <a:solidFill>
                  <a:srgbClr val="3F4E54"/>
                </a:solidFill>
              </a:rPr>
              <a:t>Fallbearbeitung</a:t>
            </a:r>
          </a:p>
        </p:txBody>
      </p:sp>
      <p:sp>
        <p:nvSpPr>
          <p:cNvPr id="558" name="Badge">
            <a:extLst>
              <a:ext uri="{FF2B5EF4-FFF2-40B4-BE49-F238E27FC236}">
                <a16:creationId xmlns:a16="http://schemas.microsoft.com/office/drawing/2014/main" id="{38A586EE-4225-B1B5-370C-BCF6ED43B1AC}"/>
              </a:ext>
            </a:extLst>
          </p:cNvPr>
          <p:cNvSpPr/>
          <p:nvPr/>
        </p:nvSpPr>
        <p:spPr>
          <a:xfrm>
            <a:off x="10566400" y="4953000"/>
            <a:ext cx="762000" cy="241300"/>
          </a:xfrm>
          <a:prstGeom prst="roundRect">
            <a:avLst>
              <a:gd name="adj" fmla="val 50000"/>
            </a:avLst>
          </a:prstGeom>
          <a:solidFill>
            <a:srgbClr val="EBF1EF"/>
          </a:solidFill>
          <a:ln>
            <a:noFill/>
          </a:ln>
        </p:spPr>
        <p:txBody>
          <a:bodyPr wrap="none" lIns="0" tIns="0" rIns="0" bIns="0" anchor="ctr"/>
          <a:lstStyle/>
          <a:p>
            <a:pPr algn="ctr">
              <a:buNone/>
            </a:pPr>
            <a:r>
              <a:rPr lang="de-DE" sz="1100" b="1" dirty="0">
                <a:solidFill>
                  <a:srgbClr val="54665F"/>
                </a:solidFill>
              </a:rPr>
              <a:t>KL / SA</a:t>
            </a:r>
          </a:p>
        </p:txBody>
      </p:sp>
      <p:cxnSp>
        <p:nvCxnSpPr>
          <p:cNvPr id="519" name="Pfeil 519">
            <a:extLst>
              <a:ext uri="{FF2B5EF4-FFF2-40B4-BE49-F238E27FC236}">
                <a16:creationId xmlns:a16="http://schemas.microsoft.com/office/drawing/2014/main" id="{3BB68C0B-05C0-6D55-75C1-C997D73C18F6}"/>
              </a:ext>
            </a:extLst>
          </p:cNvPr>
          <p:cNvCxnSpPr/>
          <p:nvPr/>
        </p:nvCxnSpPr>
        <p:spPr>
          <a:xfrm>
            <a:off x="3695700" y="3073400"/>
            <a:ext cx="0" cy="292100"/>
          </a:xfrm>
          <a:prstGeom prst="line">
            <a:avLst/>
          </a:prstGeom>
          <a:ln w="28575" cap="rnd">
            <a:solidFill>
              <a:srgbClr val="5BA3BF"/>
            </a:solidFill>
            <a:tailEnd type="triangle" w="lg" len="lg"/>
          </a:ln>
        </p:spPr>
      </p:cxnSp>
      <p:cxnSp>
        <p:nvCxnSpPr>
          <p:cNvPr id="540" name="Pfeil 540">
            <a:extLst>
              <a:ext uri="{FF2B5EF4-FFF2-40B4-BE49-F238E27FC236}">
                <a16:creationId xmlns:a16="http://schemas.microsoft.com/office/drawing/2014/main" id="{64CCD0DB-8E55-653C-B9A4-A804DDD941CA}"/>
              </a:ext>
            </a:extLst>
          </p:cNvPr>
          <p:cNvCxnSpPr/>
          <p:nvPr/>
        </p:nvCxnSpPr>
        <p:spPr>
          <a:xfrm>
            <a:off x="3695700" y="4648200"/>
            <a:ext cx="0" cy="292100"/>
          </a:xfrm>
          <a:prstGeom prst="line">
            <a:avLst/>
          </a:prstGeom>
          <a:ln w="28575" cap="rnd">
            <a:solidFill>
              <a:srgbClr val="23795A"/>
            </a:solidFill>
            <a:tailEnd type="triangle" w="lg" len="lg"/>
          </a:ln>
        </p:spPr>
      </p:cxnSp>
      <p:pic>
        <p:nvPicPr>
          <p:cNvPr id="559" name="Graphic 559" descr="Beobachtung">
            <a:extLst>
              <a:ext uri="{FF2B5EF4-FFF2-40B4-BE49-F238E27FC236}">
                <a16:creationId xmlns:a16="http://schemas.microsoft.com/office/drawing/2014/main" id="{DAF85DB5-DED8-4705-5B54-38CBDCEBA1F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540000" y="2120900"/>
            <a:ext cx="330200" cy="330200"/>
          </a:xfrm>
          <a:prstGeom prst="rect">
            <a:avLst/>
          </a:prstGeom>
        </p:spPr>
      </p:pic>
      <p:pic>
        <p:nvPicPr>
          <p:cNvPr id="560" name="Graphic 560" descr="Sofortmaßnahme">
            <a:extLst>
              <a:ext uri="{FF2B5EF4-FFF2-40B4-BE49-F238E27FC236}">
                <a16:creationId xmlns:a16="http://schemas.microsoft.com/office/drawing/2014/main" id="{6A797188-04CC-7888-3127-1FCB4CBF0A6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40400" y="2120900"/>
            <a:ext cx="330200" cy="330200"/>
          </a:xfrm>
          <a:prstGeom prst="rect">
            <a:avLst/>
          </a:prstGeom>
        </p:spPr>
      </p:pic>
      <p:pic>
        <p:nvPicPr>
          <p:cNvPr id="561" name="Graphic 561" descr="Dokumentation">
            <a:extLst>
              <a:ext uri="{FF2B5EF4-FFF2-40B4-BE49-F238E27FC236}">
                <a16:creationId xmlns:a16="http://schemas.microsoft.com/office/drawing/2014/main" id="{9FA87165-7E6C-BCFC-121E-7EB2687AE3F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940800" y="2120900"/>
            <a:ext cx="330200" cy="330200"/>
          </a:xfrm>
          <a:prstGeom prst="rect">
            <a:avLst/>
          </a:prstGeom>
        </p:spPr>
      </p:pic>
      <p:pic>
        <p:nvPicPr>
          <p:cNvPr id="565" name="Graphic 565" descr="Betroffene unterstützen">
            <a:extLst>
              <a:ext uri="{FF2B5EF4-FFF2-40B4-BE49-F238E27FC236}">
                <a16:creationId xmlns:a16="http://schemas.microsoft.com/office/drawing/2014/main" id="{1CA937F8-58BD-E6A7-AE29-B95A4383E28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540000" y="5270500"/>
            <a:ext cx="330200" cy="330200"/>
          </a:xfrm>
          <a:prstGeom prst="rect">
            <a:avLst/>
          </a:prstGeom>
        </p:spPr>
      </p:pic>
      <p:pic>
        <p:nvPicPr>
          <p:cNvPr id="566" name="Graphic 566" descr="Ausübende Person">
            <a:extLst>
              <a:ext uri="{FF2B5EF4-FFF2-40B4-BE49-F238E27FC236}">
                <a16:creationId xmlns:a16="http://schemas.microsoft.com/office/drawing/2014/main" id="{6EA630CC-0532-14CB-9E43-C1500BEE7D6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740400" y="5270500"/>
            <a:ext cx="330200" cy="330200"/>
          </a:xfrm>
          <a:prstGeom prst="rect">
            <a:avLst/>
          </a:prstGeom>
        </p:spPr>
      </p:pic>
      <p:pic>
        <p:nvPicPr>
          <p:cNvPr id="567" name="Graphic 567" descr="Reflexion und Dokumentation">
            <a:extLst>
              <a:ext uri="{FF2B5EF4-FFF2-40B4-BE49-F238E27FC236}">
                <a16:creationId xmlns:a16="http://schemas.microsoft.com/office/drawing/2014/main" id="{7CD820D6-0179-55BF-05A2-AA69B30F984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940800" y="5270500"/>
            <a:ext cx="330200" cy="330200"/>
          </a:xfrm>
          <a:prstGeom prst="rect">
            <a:avLst/>
          </a:prstGeom>
        </p:spPr>
      </p:pic>
      <p:pic>
        <p:nvPicPr>
          <p:cNvPr id="568" name="Graphic 568" descr="Kollegen">
            <a:extLst>
              <a:ext uri="{FF2B5EF4-FFF2-40B4-BE49-F238E27FC236}">
                <a16:creationId xmlns:a16="http://schemas.microsoft.com/office/drawing/2014/main" id="{2F9BC6C5-9F01-31DC-0172-3573F0BFD15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2540000" y="3695700"/>
            <a:ext cx="330200" cy="330200"/>
          </a:xfrm>
          <a:prstGeom prst="rect">
            <a:avLst/>
          </a:prstGeom>
        </p:spPr>
      </p:pic>
      <p:pic>
        <p:nvPicPr>
          <p:cNvPr id="569" name="Graphic 569" descr="Vorfall aufklären">
            <a:extLst>
              <a:ext uri="{FF2B5EF4-FFF2-40B4-BE49-F238E27FC236}">
                <a16:creationId xmlns:a16="http://schemas.microsoft.com/office/drawing/2014/main" id="{DB0ECFCC-A68A-5E6E-0D0B-A4DB8C7E42C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740400" y="3695700"/>
            <a:ext cx="330200" cy="330200"/>
          </a:xfrm>
          <a:prstGeom prst="rect">
            <a:avLst/>
          </a:prstGeom>
        </p:spPr>
      </p:pic>
      <p:pic>
        <p:nvPicPr>
          <p:cNvPr id="570" name="Graphic 570" descr="Eltern">
            <a:extLst>
              <a:ext uri="{FF2B5EF4-FFF2-40B4-BE49-F238E27FC236}">
                <a16:creationId xmlns:a16="http://schemas.microsoft.com/office/drawing/2014/main" id="{C7FA7E43-8472-0AF1-3915-2A0E7006C90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8940800" y="3695700"/>
            <a:ext cx="330200" cy="330200"/>
          </a:xfrm>
          <a:prstGeom prst="rect">
            <a:avLst/>
          </a:prstGeom>
        </p:spPr>
      </p:pic>
      <p:sp>
        <p:nvSpPr>
          <p:cNvPr id="6" name="Badge">
            <a:extLst>
              <a:ext uri="{FF2B5EF4-FFF2-40B4-BE49-F238E27FC236}">
                <a16:creationId xmlns:a16="http://schemas.microsoft.com/office/drawing/2014/main" id="{A643B7B4-B057-9B9F-3C57-0FAF2184AE4B}"/>
              </a:ext>
            </a:extLst>
          </p:cNvPr>
          <p:cNvSpPr/>
          <p:nvPr/>
        </p:nvSpPr>
        <p:spPr>
          <a:xfrm>
            <a:off x="556080" y="6411954"/>
            <a:ext cx="1983920" cy="241300"/>
          </a:xfrm>
          <a:prstGeom prst="roundRect">
            <a:avLst>
              <a:gd name="adj" fmla="val 50000"/>
            </a:avLst>
          </a:prstGeom>
          <a:solidFill>
            <a:srgbClr val="EBF1EF"/>
          </a:solidFill>
          <a:ln>
            <a:noFill/>
          </a:ln>
        </p:spPr>
        <p:txBody>
          <a:bodyPr wrap="none" lIns="0" tIns="0" rIns="0" bIns="0" anchor="ctr"/>
          <a:lstStyle/>
          <a:p>
            <a:pPr algn="ctr">
              <a:buNone/>
            </a:pPr>
            <a:r>
              <a:rPr lang="de-DE" sz="1100" b="1" dirty="0">
                <a:solidFill>
                  <a:srgbClr val="54665F"/>
                </a:solidFill>
              </a:rPr>
              <a:t>BL = Beobachtende Lehrkraft</a:t>
            </a:r>
          </a:p>
        </p:txBody>
      </p:sp>
      <p:sp>
        <p:nvSpPr>
          <p:cNvPr id="8" name="Badge">
            <a:extLst>
              <a:ext uri="{FF2B5EF4-FFF2-40B4-BE49-F238E27FC236}">
                <a16:creationId xmlns:a16="http://schemas.microsoft.com/office/drawing/2014/main" id="{6EB753B1-BAE2-5AAA-9B97-5351A0A399B6}"/>
              </a:ext>
            </a:extLst>
          </p:cNvPr>
          <p:cNvSpPr/>
          <p:nvPr/>
        </p:nvSpPr>
        <p:spPr>
          <a:xfrm>
            <a:off x="2687846" y="6407897"/>
            <a:ext cx="1471230" cy="241300"/>
          </a:xfrm>
          <a:prstGeom prst="roundRect">
            <a:avLst>
              <a:gd name="adj" fmla="val 50000"/>
            </a:avLst>
          </a:prstGeom>
          <a:solidFill>
            <a:srgbClr val="EBF1EF"/>
          </a:solidFill>
          <a:ln>
            <a:noFill/>
          </a:ln>
        </p:spPr>
        <p:txBody>
          <a:bodyPr wrap="none" lIns="0" tIns="0" rIns="0" bIns="0" anchor="ctr"/>
          <a:lstStyle/>
          <a:p>
            <a:pPr algn="ctr">
              <a:buNone/>
            </a:pPr>
            <a:r>
              <a:rPr lang="de-DE" sz="1100" b="1" dirty="0">
                <a:solidFill>
                  <a:srgbClr val="54665F"/>
                </a:solidFill>
              </a:rPr>
              <a:t>KL = Klassenleitung</a:t>
            </a:r>
          </a:p>
        </p:txBody>
      </p:sp>
      <p:sp>
        <p:nvSpPr>
          <p:cNvPr id="9" name="Badge">
            <a:extLst>
              <a:ext uri="{FF2B5EF4-FFF2-40B4-BE49-F238E27FC236}">
                <a16:creationId xmlns:a16="http://schemas.microsoft.com/office/drawing/2014/main" id="{0B1E80C2-81F6-2B3F-4148-FF07967BB96A}"/>
              </a:ext>
            </a:extLst>
          </p:cNvPr>
          <p:cNvSpPr/>
          <p:nvPr/>
        </p:nvSpPr>
        <p:spPr>
          <a:xfrm>
            <a:off x="4306922" y="6407897"/>
            <a:ext cx="1471230" cy="241300"/>
          </a:xfrm>
          <a:prstGeom prst="roundRect">
            <a:avLst>
              <a:gd name="adj" fmla="val 50000"/>
            </a:avLst>
          </a:prstGeom>
          <a:solidFill>
            <a:srgbClr val="EBF1EF"/>
          </a:solidFill>
          <a:ln>
            <a:noFill/>
          </a:ln>
        </p:spPr>
        <p:txBody>
          <a:bodyPr wrap="none" lIns="0" tIns="0" rIns="0" bIns="0" anchor="ctr"/>
          <a:lstStyle/>
          <a:p>
            <a:pPr algn="ctr">
              <a:buNone/>
            </a:pPr>
            <a:r>
              <a:rPr lang="de-DE" sz="1100" b="1" dirty="0">
                <a:solidFill>
                  <a:srgbClr val="54665F"/>
                </a:solidFill>
              </a:rPr>
              <a:t>SL = Schulleitung</a:t>
            </a:r>
          </a:p>
        </p:txBody>
      </p:sp>
      <p:sp>
        <p:nvSpPr>
          <p:cNvPr id="10" name="Badge">
            <a:extLst>
              <a:ext uri="{FF2B5EF4-FFF2-40B4-BE49-F238E27FC236}">
                <a16:creationId xmlns:a16="http://schemas.microsoft.com/office/drawing/2014/main" id="{EEBCAFDE-E125-C156-7E76-AC603000C0C3}"/>
              </a:ext>
            </a:extLst>
          </p:cNvPr>
          <p:cNvSpPr/>
          <p:nvPr/>
        </p:nvSpPr>
        <p:spPr>
          <a:xfrm>
            <a:off x="5931386" y="6407897"/>
            <a:ext cx="1606650" cy="241300"/>
          </a:xfrm>
          <a:prstGeom prst="roundRect">
            <a:avLst>
              <a:gd name="adj" fmla="val 50000"/>
            </a:avLst>
          </a:prstGeom>
          <a:solidFill>
            <a:srgbClr val="EBF1EF"/>
          </a:solidFill>
          <a:ln>
            <a:noFill/>
          </a:ln>
        </p:spPr>
        <p:txBody>
          <a:bodyPr wrap="none" lIns="0" tIns="0" rIns="0" bIns="0" anchor="ctr"/>
          <a:lstStyle/>
          <a:p>
            <a:pPr algn="ctr">
              <a:buNone/>
            </a:pPr>
            <a:r>
              <a:rPr lang="de-DE" sz="1100" b="1" dirty="0">
                <a:solidFill>
                  <a:srgbClr val="54665F"/>
                </a:solidFill>
              </a:rPr>
              <a:t>SA = Schulsozialarbeit</a:t>
            </a:r>
          </a:p>
        </p:txBody>
      </p:sp>
      <p:sp>
        <p:nvSpPr>
          <p:cNvPr id="571" name="Rounded Rectangle 570"/>
          <p:cNvSpPr/>
          <p:nvPr/>
        </p:nvSpPr>
        <p:spPr>
          <a:xfrm>
            <a:off x="2293112" y="1721612"/>
            <a:ext cx="2805176" cy="1128776"/>
          </a:xfrm>
          <a:prstGeom prst="roundRect">
            <a:avLst>
              <a:gd name="adj" fmla="val 10000"/>
            </a:avLst>
          </a:prstGeom>
          <a:solidFill>
            <a:srgbClr val="FFFFFF">
              <a:alpha val="55000"/>
            </a:srgbClr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572" name="Rounded Rectangle 571"/>
          <p:cNvSpPr/>
          <p:nvPr/>
        </p:nvSpPr>
        <p:spPr>
          <a:xfrm>
            <a:off x="5493512" y="1721612"/>
            <a:ext cx="2805176" cy="1128776"/>
          </a:xfrm>
          <a:prstGeom prst="roundRect">
            <a:avLst>
              <a:gd name="adj" fmla="val 10000"/>
            </a:avLst>
          </a:prstGeom>
          <a:solidFill>
            <a:srgbClr val="FFFFFF">
              <a:alpha val="55000"/>
            </a:srgbClr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573" name="Rounded Rectangle 572"/>
          <p:cNvSpPr/>
          <p:nvPr/>
        </p:nvSpPr>
        <p:spPr>
          <a:xfrm>
            <a:off x="8693912" y="1721612"/>
            <a:ext cx="2805176" cy="1128776"/>
          </a:xfrm>
          <a:prstGeom prst="roundRect">
            <a:avLst>
              <a:gd name="adj" fmla="val 10000"/>
            </a:avLst>
          </a:prstGeom>
          <a:solidFill>
            <a:srgbClr val="FFFFFF">
              <a:alpha val="55000"/>
            </a:srgbClr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574" name="Rounded Rectangle 573"/>
          <p:cNvSpPr/>
          <p:nvPr/>
        </p:nvSpPr>
        <p:spPr>
          <a:xfrm>
            <a:off x="2293112" y="3296412"/>
            <a:ext cx="2805176" cy="1128776"/>
          </a:xfrm>
          <a:prstGeom prst="roundRect">
            <a:avLst>
              <a:gd name="adj" fmla="val 10000"/>
            </a:avLst>
          </a:prstGeom>
          <a:solidFill>
            <a:srgbClr val="FFFFFF">
              <a:alpha val="55000"/>
            </a:srgbClr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575" name="Rounded Rectangle 574"/>
          <p:cNvSpPr/>
          <p:nvPr/>
        </p:nvSpPr>
        <p:spPr>
          <a:xfrm>
            <a:off x="8693912" y="3296412"/>
            <a:ext cx="2805176" cy="1128776"/>
          </a:xfrm>
          <a:prstGeom prst="roundRect">
            <a:avLst>
              <a:gd name="adj" fmla="val 10000"/>
            </a:avLst>
          </a:prstGeom>
          <a:solidFill>
            <a:srgbClr val="FFFFFF">
              <a:alpha val="55000"/>
            </a:srgbClr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576" name="Rounded Rectangle 575"/>
          <p:cNvSpPr/>
          <p:nvPr/>
        </p:nvSpPr>
        <p:spPr>
          <a:xfrm>
            <a:off x="8693912" y="4871212"/>
            <a:ext cx="2805176" cy="1128776"/>
          </a:xfrm>
          <a:prstGeom prst="roundRect">
            <a:avLst>
              <a:gd name="adj" fmla="val 10000"/>
            </a:avLst>
          </a:prstGeom>
          <a:solidFill>
            <a:srgbClr val="FFFFFF">
              <a:alpha val="55000"/>
            </a:srgbClr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577" name="Rounded Rectangle 576"/>
          <p:cNvSpPr/>
          <p:nvPr/>
        </p:nvSpPr>
        <p:spPr>
          <a:xfrm>
            <a:off x="5484368" y="3287268"/>
            <a:ext cx="2823464" cy="1147064"/>
          </a:xfrm>
          <a:prstGeom prst="roundRect">
            <a:avLst>
              <a:gd name="adj" fmla="val 10000"/>
            </a:avLst>
          </a:prstGeom>
          <a:noFill/>
          <a:ln w="31750">
            <a:solidFill>
              <a:srgbClr val="23795A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578" name="Rounded Rectangle 577">
            <a:hlinkClick r:id="rId12" action="ppaction://hlinksldjump"/>
          </p:cNvPr>
          <p:cNvSpPr/>
          <p:nvPr/>
        </p:nvSpPr>
        <p:spPr>
          <a:xfrm>
            <a:off x="7091680" y="4096004"/>
            <a:ext cx="1078992" cy="228600"/>
          </a:xfrm>
          <a:prstGeom prst="roundRect">
            <a:avLst>
              <a:gd name="adj" fmla="val 50000"/>
            </a:avLst>
          </a:prstGeom>
          <a:solidFill>
            <a:srgbClr val="23795A"/>
          </a:solidFill>
          <a:ln>
            <a:noFill/>
          </a:ln>
        </p:spPr>
        <p:txBody>
          <a:bodyPr wrap="none" lIns="0" tIns="0" rIns="0" bIns="0" rtlCol="0" anchor="ctr"/>
          <a:lstStyle/>
          <a:p>
            <a:pPr algn="ctr"/>
            <a:r>
              <a:rPr sz="950" b="1">
                <a:solidFill>
                  <a:srgbClr val="FFFFFF"/>
                </a:solidFill>
                <a:latin typeface="Calibri"/>
              </a:rPr>
              <a:t>bei Mobbing ›</a:t>
            </a:r>
          </a:p>
        </p:txBody>
      </p:sp>
      <p:sp>
        <p:nvSpPr>
          <p:cNvPr id="579" name="Rounded Rectangle 578"/>
          <p:cNvSpPr/>
          <p:nvPr/>
        </p:nvSpPr>
        <p:spPr>
          <a:xfrm>
            <a:off x="2283968" y="4862068"/>
            <a:ext cx="2823464" cy="1147064"/>
          </a:xfrm>
          <a:prstGeom prst="roundRect">
            <a:avLst>
              <a:gd name="adj" fmla="val 10000"/>
            </a:avLst>
          </a:prstGeom>
          <a:noFill/>
          <a:ln w="31750">
            <a:solidFill>
              <a:srgbClr val="23795A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580" name="Rounded Rectangle 579">
            <a:hlinkClick r:id="rId12" action="ppaction://hlinksldjump"/>
          </p:cNvPr>
          <p:cNvSpPr/>
          <p:nvPr/>
        </p:nvSpPr>
        <p:spPr>
          <a:xfrm>
            <a:off x="3891280" y="5670804"/>
            <a:ext cx="1078992" cy="228600"/>
          </a:xfrm>
          <a:prstGeom prst="roundRect">
            <a:avLst>
              <a:gd name="adj" fmla="val 50000"/>
            </a:avLst>
          </a:prstGeom>
          <a:solidFill>
            <a:srgbClr val="23795A"/>
          </a:solidFill>
          <a:ln>
            <a:noFill/>
          </a:ln>
        </p:spPr>
        <p:txBody>
          <a:bodyPr wrap="none" lIns="0" tIns="0" rIns="0" bIns="0" rtlCol="0" anchor="ctr"/>
          <a:lstStyle/>
          <a:p>
            <a:pPr algn="ctr"/>
            <a:r>
              <a:rPr sz="950" b="1">
                <a:solidFill>
                  <a:srgbClr val="FFFFFF"/>
                </a:solidFill>
                <a:latin typeface="Calibri"/>
              </a:rPr>
              <a:t>bei Mobbing ›</a:t>
            </a:r>
          </a:p>
        </p:txBody>
      </p:sp>
      <p:sp>
        <p:nvSpPr>
          <p:cNvPr id="581" name="Rounded Rectangle 580"/>
          <p:cNvSpPr/>
          <p:nvPr/>
        </p:nvSpPr>
        <p:spPr>
          <a:xfrm>
            <a:off x="5484368" y="4862068"/>
            <a:ext cx="2823464" cy="1147064"/>
          </a:xfrm>
          <a:prstGeom prst="roundRect">
            <a:avLst>
              <a:gd name="adj" fmla="val 10000"/>
            </a:avLst>
          </a:prstGeom>
          <a:noFill/>
          <a:ln w="31750">
            <a:solidFill>
              <a:srgbClr val="23795A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582" name="Rounded Rectangle 581">
            <a:hlinkClick r:id="rId12" action="ppaction://hlinksldjump"/>
          </p:cNvPr>
          <p:cNvSpPr/>
          <p:nvPr/>
        </p:nvSpPr>
        <p:spPr>
          <a:xfrm>
            <a:off x="7091680" y="5670804"/>
            <a:ext cx="1078992" cy="228600"/>
          </a:xfrm>
          <a:prstGeom prst="roundRect">
            <a:avLst>
              <a:gd name="adj" fmla="val 50000"/>
            </a:avLst>
          </a:prstGeom>
          <a:solidFill>
            <a:srgbClr val="23795A"/>
          </a:solidFill>
          <a:ln>
            <a:noFill/>
          </a:ln>
        </p:spPr>
        <p:txBody>
          <a:bodyPr wrap="none" lIns="0" tIns="0" rIns="0" bIns="0" rtlCol="0" anchor="ctr"/>
          <a:lstStyle/>
          <a:p>
            <a:pPr algn="ctr"/>
            <a:r>
              <a:rPr sz="950" b="1">
                <a:solidFill>
                  <a:srgbClr val="FFFFFF"/>
                </a:solidFill>
                <a:latin typeface="Calibri"/>
              </a:rPr>
              <a:t>bei Mobbing ›</a:t>
            </a:r>
          </a:p>
        </p:txBody>
      </p:sp>
      <p:sp>
        <p:nvSpPr>
          <p:cNvPr id="583" name="Rounded Rectangle 582"/>
          <p:cNvSpPr/>
          <p:nvPr/>
        </p:nvSpPr>
        <p:spPr>
          <a:xfrm>
            <a:off x="7726679" y="6409944"/>
            <a:ext cx="3154680" cy="237744"/>
          </a:xfrm>
          <a:prstGeom prst="roundRect">
            <a:avLst>
              <a:gd name="adj" fmla="val 50000"/>
            </a:avLst>
          </a:prstGeom>
          <a:solidFill>
            <a:srgbClr val="E8F3EC"/>
          </a:solidFill>
          <a:ln w="12700">
            <a:solidFill>
              <a:srgbClr val="23795A"/>
            </a:solidFill>
          </a:ln>
        </p:spPr>
        <p:txBody>
          <a:bodyPr wrap="none" lIns="0" tIns="0" rIns="0" bIns="0" rtlCol="0" anchor="ctr"/>
          <a:lstStyle/>
          <a:p>
            <a:pPr algn="ctr"/>
            <a:r>
              <a:rPr sz="1000" b="1">
                <a:solidFill>
                  <a:srgbClr val="23795A"/>
                </a:solidFill>
                <a:latin typeface="Calibri"/>
              </a:rPr>
              <a:t>Grün umrandet = ändert sich bei Mobbingverdacht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bgerundetes Rechteck 2">
            <a:extLst>
              <a:ext uri="{FF2B5EF4-FFF2-40B4-BE49-F238E27FC236}">
                <a16:creationId xmlns:a16="http://schemas.microsoft.com/office/drawing/2014/main" id="{B39D155B-68ED-885B-0F6C-2E144B56CB31}"/>
              </a:ext>
            </a:extLst>
          </p:cNvPr>
          <p:cNvSpPr/>
          <p:nvPr/>
        </p:nvSpPr>
        <p:spPr>
          <a:xfrm rot="18873069">
            <a:off x="11287656" y="4282698"/>
            <a:ext cx="1940707" cy="2300158"/>
          </a:xfrm>
          <a:prstGeom prst="roundRect">
            <a:avLst>
              <a:gd name="adj" fmla="val 8911"/>
            </a:avLst>
          </a:prstGeom>
          <a:solidFill>
            <a:srgbClr val="F0F7FA">
              <a:alpha val="94902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" name="Abgerundetes Rechteck 3">
            <a:extLst>
              <a:ext uri="{FF2B5EF4-FFF2-40B4-BE49-F238E27FC236}">
                <a16:creationId xmlns:a16="http://schemas.microsoft.com/office/drawing/2014/main" id="{9A97E455-F5C9-C89D-1FED-1C02DD38B381}"/>
              </a:ext>
            </a:extLst>
          </p:cNvPr>
          <p:cNvSpPr/>
          <p:nvPr/>
        </p:nvSpPr>
        <p:spPr>
          <a:xfrm rot="18873069">
            <a:off x="9684207" y="5807992"/>
            <a:ext cx="4434904" cy="2090766"/>
          </a:xfrm>
          <a:prstGeom prst="roundRect">
            <a:avLst>
              <a:gd name="adj" fmla="val 8911"/>
            </a:avLst>
          </a:prstGeom>
          <a:solidFill>
            <a:srgbClr val="014570">
              <a:alpha val="50196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" name="Abgerundetes Rechteck 4">
            <a:extLst>
              <a:ext uri="{FF2B5EF4-FFF2-40B4-BE49-F238E27FC236}">
                <a16:creationId xmlns:a16="http://schemas.microsoft.com/office/drawing/2014/main" id="{607CA121-CFAA-3AE2-6202-CCB64A2601F3}"/>
              </a:ext>
            </a:extLst>
          </p:cNvPr>
          <p:cNvSpPr/>
          <p:nvPr/>
        </p:nvSpPr>
        <p:spPr>
          <a:xfrm rot="18961199">
            <a:off x="8739875" y="6753427"/>
            <a:ext cx="3970899" cy="3786415"/>
          </a:xfrm>
          <a:prstGeom prst="roundRect">
            <a:avLst>
              <a:gd name="adj" fmla="val 8911"/>
            </a:avLst>
          </a:prstGeom>
          <a:noFill/>
          <a:ln w="28575">
            <a:solidFill>
              <a:srgbClr val="00B05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7" name="Grafik 9">
            <a:extLst>
              <a:ext uri="{FF2B5EF4-FFF2-40B4-BE49-F238E27FC236}">
                <a16:creationId xmlns:a16="http://schemas.microsoft.com/office/drawing/2014/main" id="{E0B14BFC-684E-9362-E821-18949D8EA9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67160" y="348661"/>
            <a:ext cx="1917789" cy="4787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5" name="Gerade Verbindung 14">
            <a:extLst>
              <a:ext uri="{FF2B5EF4-FFF2-40B4-BE49-F238E27FC236}">
                <a16:creationId xmlns:a16="http://schemas.microsoft.com/office/drawing/2014/main" id="{0832B4B7-D281-E07A-52A7-A09E4B37DB28}"/>
              </a:ext>
            </a:extLst>
          </p:cNvPr>
          <p:cNvCxnSpPr>
            <a:cxnSpLocks/>
          </p:cNvCxnSpPr>
          <p:nvPr/>
        </p:nvCxnSpPr>
        <p:spPr>
          <a:xfrm>
            <a:off x="566056" y="6344268"/>
            <a:ext cx="8034247" cy="0"/>
          </a:xfrm>
          <a:prstGeom prst="line">
            <a:avLst/>
          </a:prstGeom>
          <a:ln w="9525">
            <a:solidFill>
              <a:srgbClr val="7795AC">
                <a:alpha val="50196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feld 11">
            <a:extLst>
              <a:ext uri="{FF2B5EF4-FFF2-40B4-BE49-F238E27FC236}">
                <a16:creationId xmlns:a16="http://schemas.microsoft.com/office/drawing/2014/main" id="{C4364CFA-3DBA-4409-0B14-1D75FD5D00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9243" y="348661"/>
            <a:ext cx="8968991" cy="11387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de-DE" altLang="de-DE" sz="3600" b="1" dirty="0">
                <a:solidFill>
                  <a:srgbClr val="495663"/>
                </a:solidFill>
              </a:rPr>
              <a:t>Handlungskette</a:t>
            </a:r>
          </a:p>
          <a:p>
            <a:pPr eaLnBrk="1" hangingPunct="1"/>
            <a:r>
              <a:rPr lang="de-DE" altLang="de-DE" sz="3200" dirty="0">
                <a:solidFill>
                  <a:srgbClr val="81BDD3"/>
                </a:solidFill>
              </a:rPr>
              <a:t>Bei Mobbingverdacht – Vorlage für unsere Schule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66928" y="1591056"/>
            <a:ext cx="11128248" cy="2578608"/>
          </a:xfrm>
          <a:prstGeom prst="roundRect">
            <a:avLst>
              <a:gd name="adj" fmla="val 6000"/>
            </a:avLst>
          </a:prstGeom>
          <a:solidFill>
            <a:srgbClr val="EAF4F9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cxnSp>
        <p:nvCxnSpPr>
          <p:cNvPr id="24" name="Connector 23"/>
          <p:cNvCxnSpPr/>
          <p:nvPr/>
        </p:nvCxnSpPr>
        <p:spPr>
          <a:xfrm>
            <a:off x="2157984" y="1728216"/>
            <a:ext cx="0" cy="2304288"/>
          </a:xfrm>
          <a:prstGeom prst="line">
            <a:avLst/>
          </a:prstGeom>
          <a:ln w="12700" cap="rnd">
            <a:solidFill>
              <a:srgbClr val="C6DAD9"/>
            </a:solidFill>
          </a:ln>
        </p:spPr>
      </p:cxnSp>
      <p:sp>
        <p:nvSpPr>
          <p:cNvPr id="25" name="Oval 24"/>
          <p:cNvSpPr/>
          <p:nvPr/>
        </p:nvSpPr>
        <p:spPr>
          <a:xfrm>
            <a:off x="1143000" y="1737360"/>
            <a:ext cx="402336" cy="402336"/>
          </a:xfrm>
          <a:prstGeom prst="ellipse">
            <a:avLst/>
          </a:prstGeom>
          <a:solidFill>
            <a:srgbClr val="81BDD3"/>
          </a:solidFill>
          <a:ln>
            <a:noFill/>
          </a:ln>
        </p:spPr>
        <p:txBody>
          <a:bodyPr wrap="none" lIns="0" tIns="0" rIns="0" bIns="0" rtlCol="0" anchor="ctr"/>
          <a:lstStyle/>
          <a:p>
            <a:pPr algn="ctr"/>
            <a:r>
              <a:rPr sz="1300" b="1">
                <a:solidFill>
                  <a:srgbClr val="2F4A58"/>
                </a:solidFill>
                <a:latin typeface="Calibri"/>
              </a:rPr>
              <a:t>2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58368" y="2194560"/>
            <a:ext cx="13716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300" b="1" i="0">
                <a:solidFill>
                  <a:srgbClr val="495663"/>
                </a:solidFill>
                <a:latin typeface="Calibri"/>
              </a:rPr>
              <a:t>Aufklären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58368" y="2459736"/>
            <a:ext cx="137160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92000"/>
              </a:lnSpc>
            </a:pPr>
            <a:r>
              <a:rPr sz="900" b="0" i="0">
                <a:solidFill>
                  <a:srgbClr val="6B7A84"/>
                </a:solidFill>
                <a:latin typeface="Calibri"/>
              </a:rPr>
              <a:t>Vorfall aufklären /</a:t>
            </a:r>
          </a:p>
          <a:p>
            <a:pPr algn="ctr">
              <a:lnSpc>
                <a:spcPct val="92000"/>
              </a:lnSpc>
            </a:pPr>
            <a:r>
              <a:rPr sz="900" b="0" i="0">
                <a:solidFill>
                  <a:srgbClr val="6B7A84"/>
                </a:solidFill>
                <a:latin typeface="Calibri"/>
              </a:rPr>
              <a:t>analysieren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804672" y="2962656"/>
            <a:ext cx="1078992" cy="228600"/>
          </a:xfrm>
          <a:prstGeom prst="roundRect">
            <a:avLst>
              <a:gd name="adj" fmla="val 50000"/>
            </a:avLst>
          </a:prstGeom>
          <a:solidFill>
            <a:srgbClr val="23795A"/>
          </a:solidFill>
          <a:ln>
            <a:noFill/>
          </a:ln>
        </p:spPr>
        <p:txBody>
          <a:bodyPr wrap="none" lIns="0" tIns="0" rIns="0" bIns="0" rtlCol="0" anchor="ctr"/>
          <a:lstStyle/>
          <a:p>
            <a:pPr algn="ctr"/>
            <a:r>
              <a:rPr sz="950" b="1">
                <a:solidFill>
                  <a:srgbClr val="FFFFFF"/>
                </a:solidFill>
                <a:latin typeface="Calibri"/>
              </a:rPr>
              <a:t>bei Mobbing ›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2313432" y="1682496"/>
            <a:ext cx="4480560" cy="9601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DCE6E5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Oval 29"/>
          <p:cNvSpPr/>
          <p:nvPr/>
        </p:nvSpPr>
        <p:spPr>
          <a:xfrm>
            <a:off x="2404872" y="1773936"/>
            <a:ext cx="237744" cy="237744"/>
          </a:xfrm>
          <a:prstGeom prst="ellipse">
            <a:avLst/>
          </a:prstGeom>
          <a:solidFill>
            <a:srgbClr val="4F93AE"/>
          </a:solidFill>
          <a:ln>
            <a:noFill/>
          </a:ln>
        </p:spPr>
        <p:txBody>
          <a:bodyPr wrap="none" lIns="0" tIns="0" rIns="0" bIns="0" rtlCol="0" anchor="ctr"/>
          <a:lstStyle/>
          <a:p>
            <a:pPr algn="ctr"/>
            <a:r>
              <a:rPr sz="950" b="1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2715768" y="1755648"/>
            <a:ext cx="2194560" cy="2743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150" b="1" i="0">
                <a:solidFill>
                  <a:srgbClr val="3F4E54"/>
                </a:solidFill>
                <a:latin typeface="Calibri"/>
              </a:rPr>
              <a:t>Dokumentation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5769864" y="1783080"/>
            <a:ext cx="914400" cy="219456"/>
          </a:xfrm>
          <a:prstGeom prst="roundRect">
            <a:avLst>
              <a:gd name="adj" fmla="val 50000"/>
            </a:avLst>
          </a:prstGeom>
          <a:solidFill>
            <a:srgbClr val="495662"/>
          </a:solidFill>
          <a:ln>
            <a:noFill/>
          </a:ln>
        </p:spPr>
        <p:txBody>
          <a:bodyPr wrap="none" lIns="0" tIns="0" rIns="0" bIns="0" rtlCol="0" anchor="ctr"/>
          <a:lstStyle/>
          <a:p>
            <a:pPr algn="ctr"/>
            <a:r>
              <a:rPr sz="900" b="1">
                <a:solidFill>
                  <a:srgbClr val="FFFFFF"/>
                </a:solidFill>
                <a:latin typeface="Calibri"/>
              </a:rPr>
              <a:t>Entscheidung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2423160" y="2075688"/>
            <a:ext cx="4251960" cy="5029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95000"/>
              </a:lnSpc>
            </a:pPr>
            <a:r>
              <a:rPr sz="900" b="1" i="0">
                <a:solidFill>
                  <a:srgbClr val="3F4E54"/>
                </a:solidFill>
                <a:latin typeface="Calibri"/>
              </a:rPr>
              <a:t>Alle Lehrkräfte halten verbale und körperliche Übergriffe fest </a:t>
            </a:r>
            <a:r>
              <a:rPr sz="900" b="0" i="0">
                <a:solidFill>
                  <a:srgbClr val="6B7A84"/>
                </a:solidFill>
                <a:latin typeface="Calibri"/>
              </a:rPr>
              <a:t>(die beobachtende Person). So helfen die Auswertungen bei der Früherkennung von Mobbing und sind aussagekräftig.</a:t>
            </a:r>
          </a:p>
        </p:txBody>
      </p:sp>
      <p:cxnSp>
        <p:nvCxnSpPr>
          <p:cNvPr id="34" name="Connector 33"/>
          <p:cNvCxnSpPr/>
          <p:nvPr/>
        </p:nvCxnSpPr>
        <p:spPr>
          <a:xfrm>
            <a:off x="6821424" y="2162556"/>
            <a:ext cx="155448" cy="0"/>
          </a:xfrm>
          <a:prstGeom prst="line">
            <a:avLst/>
          </a:prstGeom>
          <a:ln w="22225" cap="rnd">
            <a:solidFill>
              <a:srgbClr val="4F93AE"/>
            </a:solidFill>
            <a:tailEnd type="triangle" w="med" len="med"/>
          </a:ln>
        </p:spPr>
      </p:cxnSp>
      <p:sp>
        <p:nvSpPr>
          <p:cNvPr id="35" name="Rounded Rectangle 34"/>
          <p:cNvSpPr/>
          <p:nvPr/>
        </p:nvSpPr>
        <p:spPr>
          <a:xfrm>
            <a:off x="7004304" y="1682496"/>
            <a:ext cx="4480560" cy="9601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DCE6E5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Oval 35"/>
          <p:cNvSpPr/>
          <p:nvPr/>
        </p:nvSpPr>
        <p:spPr>
          <a:xfrm>
            <a:off x="7095744" y="1773936"/>
            <a:ext cx="237744" cy="237744"/>
          </a:xfrm>
          <a:prstGeom prst="ellipse">
            <a:avLst/>
          </a:prstGeom>
          <a:solidFill>
            <a:srgbClr val="4F93AE"/>
          </a:solidFill>
          <a:ln>
            <a:noFill/>
          </a:ln>
        </p:spPr>
        <p:txBody>
          <a:bodyPr wrap="none" lIns="0" tIns="0" rIns="0" bIns="0" rtlCol="0" anchor="ctr"/>
          <a:lstStyle/>
          <a:p>
            <a:pPr algn="ctr"/>
            <a:r>
              <a:rPr sz="950" b="1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7406640" y="1755648"/>
            <a:ext cx="2743200" cy="2743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150" b="1" i="0">
                <a:solidFill>
                  <a:srgbClr val="3F4E54"/>
                </a:solidFill>
                <a:latin typeface="Calibri"/>
              </a:rPr>
              <a:t>Auswertungen im Blick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7114032" y="2066544"/>
            <a:ext cx="2103120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98000"/>
              </a:lnSpc>
            </a:pPr>
            <a:r>
              <a:rPr sz="850" b="0" i="0">
                <a:solidFill>
                  <a:srgbClr val="6B7A84"/>
                </a:solidFill>
                <a:latin typeface="Calibri"/>
              </a:rPr>
              <a:t>☐ Schülerbericht</a:t>
            </a:r>
          </a:p>
          <a:p>
            <a:pPr algn="l">
              <a:lnSpc>
                <a:spcPct val="98000"/>
              </a:lnSpc>
            </a:pPr>
            <a:r>
              <a:rPr sz="850" b="0" i="0">
                <a:solidFill>
                  <a:srgbClr val="6B7A84"/>
                </a:solidFill>
                <a:latin typeface="Calibri"/>
              </a:rPr>
              <a:t>☐ Kommentare zur Klasse</a:t>
            </a:r>
          </a:p>
          <a:p>
            <a:pPr algn="l">
              <a:lnSpc>
                <a:spcPct val="98000"/>
              </a:lnSpc>
            </a:pPr>
            <a:r>
              <a:rPr sz="850" b="0" i="0">
                <a:solidFill>
                  <a:srgbClr val="6B7A84"/>
                </a:solidFill>
                <a:latin typeface="Calibri"/>
              </a:rPr>
              <a:t>☐ Ereignis-Statistik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8558784" y="2066544"/>
            <a:ext cx="1828800" cy="411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98000"/>
              </a:lnSpc>
            </a:pPr>
            <a:r>
              <a:rPr sz="850" b="0" i="0">
                <a:solidFill>
                  <a:srgbClr val="6B7A84"/>
                </a:solidFill>
                <a:latin typeface="Calibri"/>
              </a:rPr>
              <a:t>☐ Beziehungen (Soziogramm)</a:t>
            </a:r>
          </a:p>
          <a:p>
            <a:pPr algn="l">
              <a:lnSpc>
                <a:spcPct val="98000"/>
              </a:lnSpc>
            </a:pPr>
            <a:r>
              <a:rPr sz="850" b="0" i="0">
                <a:solidFill>
                  <a:srgbClr val="6B7A84"/>
                </a:solidFill>
                <a:latin typeface="Calibri"/>
              </a:rPr>
              <a:t>☐ Mobbingverdacht prüfen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10158984" y="2066544"/>
            <a:ext cx="640080" cy="14630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850" b="1" i="0">
                <a:solidFill>
                  <a:srgbClr val="6B7A84"/>
                </a:solidFill>
                <a:latin typeface="Calibri"/>
              </a:rPr>
              <a:t>Wer?</a:t>
            </a:r>
          </a:p>
        </p:txBody>
      </p:sp>
      <p:cxnSp>
        <p:nvCxnSpPr>
          <p:cNvPr id="41" name="Connector 40"/>
          <p:cNvCxnSpPr/>
          <p:nvPr/>
        </p:nvCxnSpPr>
        <p:spPr>
          <a:xfrm>
            <a:off x="10707624" y="2203704"/>
            <a:ext cx="667512" cy="0"/>
          </a:xfrm>
          <a:prstGeom prst="line">
            <a:avLst/>
          </a:prstGeom>
          <a:ln w="9525" cap="rnd">
            <a:solidFill>
              <a:srgbClr val="C9D3D6"/>
            </a:solidFill>
          </a:ln>
        </p:spPr>
      </p:cxnSp>
      <p:sp>
        <p:nvSpPr>
          <p:cNvPr id="42" name="TextBox 41"/>
          <p:cNvSpPr txBox="1"/>
          <p:nvPr/>
        </p:nvSpPr>
        <p:spPr>
          <a:xfrm>
            <a:off x="10158984" y="2340864"/>
            <a:ext cx="640080" cy="14630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850" b="1" i="0">
                <a:solidFill>
                  <a:srgbClr val="6B7A84"/>
                </a:solidFill>
                <a:latin typeface="Calibri"/>
              </a:rPr>
              <a:t>Rhythmus?</a:t>
            </a:r>
          </a:p>
        </p:txBody>
      </p:sp>
      <p:cxnSp>
        <p:nvCxnSpPr>
          <p:cNvPr id="43" name="Connector 42"/>
          <p:cNvCxnSpPr/>
          <p:nvPr/>
        </p:nvCxnSpPr>
        <p:spPr>
          <a:xfrm>
            <a:off x="10707624" y="2478024"/>
            <a:ext cx="667512" cy="0"/>
          </a:xfrm>
          <a:prstGeom prst="line">
            <a:avLst/>
          </a:prstGeom>
          <a:ln w="9525" cap="rnd">
            <a:solidFill>
              <a:srgbClr val="C9D3D6"/>
            </a:solidFill>
          </a:ln>
        </p:spPr>
      </p:cxnSp>
      <p:sp>
        <p:nvSpPr>
          <p:cNvPr id="44" name="TextBox 43"/>
          <p:cNvSpPr txBox="1"/>
          <p:nvPr/>
        </p:nvSpPr>
        <p:spPr>
          <a:xfrm>
            <a:off x="7406640" y="1773936"/>
            <a:ext cx="3968496" cy="2286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r"/>
            <a:r>
              <a:rPr sz="850" b="0" i="0">
                <a:solidFill>
                  <a:srgbClr val="6B7A84"/>
                </a:solidFill>
                <a:latin typeface="Calibri"/>
              </a:rPr>
              <a:t>Welche Auswertung schaut wer regelmäßig an?</a:t>
            </a:r>
          </a:p>
        </p:txBody>
      </p:sp>
      <p:cxnSp>
        <p:nvCxnSpPr>
          <p:cNvPr id="45" name="Connector 44"/>
          <p:cNvCxnSpPr/>
          <p:nvPr/>
        </p:nvCxnSpPr>
        <p:spPr>
          <a:xfrm>
            <a:off x="9244584" y="2642616"/>
            <a:ext cx="0" cy="100584"/>
          </a:xfrm>
          <a:prstGeom prst="line">
            <a:avLst/>
          </a:prstGeom>
          <a:ln w="22225" cap="rnd">
            <a:solidFill>
              <a:srgbClr val="4F93AE"/>
            </a:solidFill>
          </a:ln>
        </p:spPr>
      </p:cxnSp>
      <p:cxnSp>
        <p:nvCxnSpPr>
          <p:cNvPr id="46" name="Connector 45"/>
          <p:cNvCxnSpPr/>
          <p:nvPr/>
        </p:nvCxnSpPr>
        <p:spPr>
          <a:xfrm flipH="1">
            <a:off x="3392424" y="2743200"/>
            <a:ext cx="5852160" cy="0"/>
          </a:xfrm>
          <a:prstGeom prst="line">
            <a:avLst/>
          </a:prstGeom>
          <a:ln w="22225" cap="rnd">
            <a:solidFill>
              <a:srgbClr val="4F93AE"/>
            </a:solidFill>
          </a:ln>
        </p:spPr>
      </p:cxnSp>
      <p:cxnSp>
        <p:nvCxnSpPr>
          <p:cNvPr id="47" name="Connector 46"/>
          <p:cNvCxnSpPr/>
          <p:nvPr/>
        </p:nvCxnSpPr>
        <p:spPr>
          <a:xfrm>
            <a:off x="3392424" y="2743200"/>
            <a:ext cx="0" cy="82296"/>
          </a:xfrm>
          <a:prstGeom prst="line">
            <a:avLst/>
          </a:prstGeom>
          <a:ln w="22225" cap="rnd">
            <a:solidFill>
              <a:srgbClr val="4F93AE"/>
            </a:solidFill>
            <a:tailEnd type="triangle" w="med" len="med"/>
          </a:ln>
        </p:spPr>
      </p:cxnSp>
      <p:sp>
        <p:nvSpPr>
          <p:cNvPr id="48" name="Rounded Rectangle 47"/>
          <p:cNvSpPr/>
          <p:nvPr/>
        </p:nvSpPr>
        <p:spPr>
          <a:xfrm>
            <a:off x="2313432" y="2843784"/>
            <a:ext cx="2157984" cy="1234440"/>
          </a:xfrm>
          <a:prstGeom prst="roundRect">
            <a:avLst>
              <a:gd name="adj" fmla="val 7000"/>
            </a:avLst>
          </a:prstGeom>
          <a:solidFill>
            <a:srgbClr val="FFFFFF"/>
          </a:solidFill>
          <a:ln w="12700">
            <a:solidFill>
              <a:srgbClr val="DCE6E5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49" name="Oval 48"/>
          <p:cNvSpPr/>
          <p:nvPr/>
        </p:nvSpPr>
        <p:spPr>
          <a:xfrm>
            <a:off x="2404872" y="2935224"/>
            <a:ext cx="237744" cy="237744"/>
          </a:xfrm>
          <a:prstGeom prst="ellipse">
            <a:avLst/>
          </a:prstGeom>
          <a:solidFill>
            <a:srgbClr val="4F93AE"/>
          </a:solidFill>
          <a:ln>
            <a:noFill/>
          </a:ln>
        </p:spPr>
        <p:txBody>
          <a:bodyPr wrap="none" lIns="0" tIns="0" rIns="0" bIns="0" rtlCol="0" anchor="ctr"/>
          <a:lstStyle/>
          <a:p>
            <a:pPr algn="ctr"/>
            <a:r>
              <a:rPr sz="950" b="1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2715768" y="2916936"/>
            <a:ext cx="1682495" cy="2743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150" b="1" i="0">
                <a:solidFill>
                  <a:srgbClr val="3F4E54"/>
                </a:solidFill>
                <a:latin typeface="Calibri"/>
              </a:rPr>
              <a:t>Erstgespräch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2423160" y="3227832"/>
            <a:ext cx="1938528" cy="3108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90000"/>
              </a:lnSpc>
            </a:pPr>
            <a:r>
              <a:rPr sz="850" b="0" i="0">
                <a:solidFill>
                  <a:srgbClr val="6B7A84"/>
                </a:solidFill>
                <a:latin typeface="Calibri"/>
              </a:rPr>
              <a:t>vertraulich mit der betroffenen Person, getrennt, keine Gegenüberstellung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2423160" y="3712464"/>
            <a:ext cx="411480" cy="14630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850" b="1" i="0">
                <a:solidFill>
                  <a:srgbClr val="6B7A84"/>
                </a:solidFill>
                <a:latin typeface="Calibri"/>
              </a:rPr>
              <a:t>Wer?</a:t>
            </a:r>
          </a:p>
        </p:txBody>
      </p:sp>
      <p:cxnSp>
        <p:nvCxnSpPr>
          <p:cNvPr id="53" name="Connector 52"/>
          <p:cNvCxnSpPr/>
          <p:nvPr/>
        </p:nvCxnSpPr>
        <p:spPr>
          <a:xfrm>
            <a:off x="2843784" y="3849624"/>
            <a:ext cx="1517904" cy="0"/>
          </a:xfrm>
          <a:prstGeom prst="line">
            <a:avLst/>
          </a:prstGeom>
          <a:ln w="9525" cap="rnd">
            <a:solidFill>
              <a:srgbClr val="C9D3D6"/>
            </a:solidFill>
          </a:ln>
        </p:spPr>
      </p:cxnSp>
      <p:sp>
        <p:nvSpPr>
          <p:cNvPr id="54" name="TextBox 53"/>
          <p:cNvSpPr txBox="1"/>
          <p:nvPr/>
        </p:nvSpPr>
        <p:spPr>
          <a:xfrm>
            <a:off x="2423160" y="3877056"/>
            <a:ext cx="411480" cy="14630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850" b="1" i="0">
                <a:solidFill>
                  <a:srgbClr val="6B7A84"/>
                </a:solidFill>
                <a:latin typeface="Calibri"/>
              </a:rPr>
              <a:t>Wann?</a:t>
            </a:r>
          </a:p>
        </p:txBody>
      </p:sp>
      <p:cxnSp>
        <p:nvCxnSpPr>
          <p:cNvPr id="55" name="Connector 54"/>
          <p:cNvCxnSpPr/>
          <p:nvPr/>
        </p:nvCxnSpPr>
        <p:spPr>
          <a:xfrm>
            <a:off x="2843784" y="4014216"/>
            <a:ext cx="1517904" cy="0"/>
          </a:xfrm>
          <a:prstGeom prst="line">
            <a:avLst/>
          </a:prstGeom>
          <a:ln w="9525" cap="rnd">
            <a:solidFill>
              <a:srgbClr val="C9D3D6"/>
            </a:solidFill>
          </a:ln>
        </p:spPr>
      </p:cxnSp>
      <p:cxnSp>
        <p:nvCxnSpPr>
          <p:cNvPr id="56" name="Connector 55"/>
          <p:cNvCxnSpPr/>
          <p:nvPr/>
        </p:nvCxnSpPr>
        <p:spPr>
          <a:xfrm>
            <a:off x="4498848" y="3461004"/>
            <a:ext cx="128016" cy="0"/>
          </a:xfrm>
          <a:prstGeom prst="line">
            <a:avLst/>
          </a:prstGeom>
          <a:ln w="22225" cap="rnd">
            <a:solidFill>
              <a:srgbClr val="4F93AE"/>
            </a:solidFill>
            <a:tailEnd type="triangle" w="med" len="med"/>
          </a:ln>
        </p:spPr>
      </p:cxnSp>
      <p:sp>
        <p:nvSpPr>
          <p:cNvPr id="57" name="Rounded Rectangle 56"/>
          <p:cNvSpPr/>
          <p:nvPr/>
        </p:nvSpPr>
        <p:spPr>
          <a:xfrm>
            <a:off x="4654296" y="2843784"/>
            <a:ext cx="2157984" cy="1234440"/>
          </a:xfrm>
          <a:prstGeom prst="roundRect">
            <a:avLst>
              <a:gd name="adj" fmla="val 7000"/>
            </a:avLst>
          </a:prstGeom>
          <a:solidFill>
            <a:srgbClr val="FFFFFF"/>
          </a:solidFill>
          <a:ln w="12700">
            <a:solidFill>
              <a:srgbClr val="DCE6E5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58" name="Oval 57"/>
          <p:cNvSpPr/>
          <p:nvPr/>
        </p:nvSpPr>
        <p:spPr>
          <a:xfrm>
            <a:off x="4745736" y="2935224"/>
            <a:ext cx="237744" cy="237744"/>
          </a:xfrm>
          <a:prstGeom prst="ellipse">
            <a:avLst/>
          </a:prstGeom>
          <a:solidFill>
            <a:srgbClr val="4F93AE"/>
          </a:solidFill>
          <a:ln>
            <a:noFill/>
          </a:ln>
        </p:spPr>
        <p:txBody>
          <a:bodyPr wrap="none" lIns="0" tIns="0" rIns="0" bIns="0" rtlCol="0" anchor="ctr"/>
          <a:lstStyle/>
          <a:p>
            <a:pPr algn="ctr"/>
            <a:r>
              <a:rPr sz="950" b="1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5056632" y="2916936"/>
            <a:ext cx="1682495" cy="2743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150" b="1" i="0">
                <a:solidFill>
                  <a:srgbClr val="3F4E54"/>
                </a:solidFill>
                <a:latin typeface="Calibri"/>
              </a:rPr>
              <a:t>Kriterien im Team prüfen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4764024" y="3227832"/>
            <a:ext cx="1938528" cy="3108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90000"/>
              </a:lnSpc>
            </a:pPr>
            <a:r>
              <a:rPr sz="850" b="0" i="0">
                <a:solidFill>
                  <a:srgbClr val="6B7A84"/>
                </a:solidFill>
                <a:latin typeface="Calibri"/>
              </a:rPr>
              <a:t>Schädigungsabsicht · Wiederholung · Machtungleichgewicht · Hilflosigkeit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4764024" y="3712464"/>
            <a:ext cx="411480" cy="14630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850" b="1" i="0">
                <a:solidFill>
                  <a:srgbClr val="6B7A84"/>
                </a:solidFill>
                <a:latin typeface="Calibri"/>
              </a:rPr>
              <a:t>Wer?</a:t>
            </a:r>
          </a:p>
        </p:txBody>
      </p:sp>
      <p:cxnSp>
        <p:nvCxnSpPr>
          <p:cNvPr id="62" name="Connector 61"/>
          <p:cNvCxnSpPr/>
          <p:nvPr/>
        </p:nvCxnSpPr>
        <p:spPr>
          <a:xfrm>
            <a:off x="5184648" y="3849624"/>
            <a:ext cx="1517903" cy="0"/>
          </a:xfrm>
          <a:prstGeom prst="line">
            <a:avLst/>
          </a:prstGeom>
          <a:ln w="9525" cap="rnd">
            <a:solidFill>
              <a:srgbClr val="C9D3D6"/>
            </a:solidFill>
          </a:ln>
        </p:spPr>
      </p:cxnSp>
      <p:sp>
        <p:nvSpPr>
          <p:cNvPr id="63" name="TextBox 62"/>
          <p:cNvSpPr txBox="1"/>
          <p:nvPr/>
        </p:nvSpPr>
        <p:spPr>
          <a:xfrm>
            <a:off x="4764024" y="3877056"/>
            <a:ext cx="411480" cy="14630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850" b="1" i="0">
                <a:solidFill>
                  <a:srgbClr val="6B7A84"/>
                </a:solidFill>
                <a:latin typeface="Calibri"/>
              </a:rPr>
              <a:t>Wann?</a:t>
            </a:r>
          </a:p>
        </p:txBody>
      </p:sp>
      <p:cxnSp>
        <p:nvCxnSpPr>
          <p:cNvPr id="64" name="Connector 63"/>
          <p:cNvCxnSpPr/>
          <p:nvPr/>
        </p:nvCxnSpPr>
        <p:spPr>
          <a:xfrm>
            <a:off x="5184648" y="4014216"/>
            <a:ext cx="1517903" cy="0"/>
          </a:xfrm>
          <a:prstGeom prst="line">
            <a:avLst/>
          </a:prstGeom>
          <a:ln w="9525" cap="rnd">
            <a:solidFill>
              <a:srgbClr val="C9D3D6"/>
            </a:solidFill>
          </a:ln>
        </p:spPr>
      </p:cxnSp>
      <p:sp>
        <p:nvSpPr>
          <p:cNvPr id="65" name="Rounded Rectangle 64"/>
          <p:cNvSpPr/>
          <p:nvPr/>
        </p:nvSpPr>
        <p:spPr>
          <a:xfrm>
            <a:off x="4764024" y="3483864"/>
            <a:ext cx="1938528" cy="182880"/>
          </a:xfrm>
          <a:prstGeom prst="roundRect">
            <a:avLst>
              <a:gd name="adj" fmla="val 50000"/>
            </a:avLst>
          </a:prstGeom>
          <a:solidFill>
            <a:srgbClr val="EAF4F9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66" name="TextBox 65"/>
          <p:cNvSpPr txBox="1"/>
          <p:nvPr/>
        </p:nvSpPr>
        <p:spPr>
          <a:xfrm>
            <a:off x="4818888" y="3483864"/>
            <a:ext cx="1874519" cy="18288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800" b="1" i="0">
                <a:solidFill>
                  <a:srgbClr val="2F6F86"/>
                </a:solidFill>
                <a:latin typeface="Calibri"/>
              </a:rPr>
              <a:t>Tipp: </a:t>
            </a:r>
            <a:r>
              <a:rPr sz="800" b="0" i="0">
                <a:solidFill>
                  <a:srgbClr val="2F6F86"/>
                </a:solidFill>
                <a:latin typeface="Calibri"/>
              </a:rPr>
              <a:t>Auswertungen in Clama heranziehen</a:t>
            </a:r>
          </a:p>
        </p:txBody>
      </p:sp>
      <p:cxnSp>
        <p:nvCxnSpPr>
          <p:cNvPr id="67" name="Connector 66"/>
          <p:cNvCxnSpPr/>
          <p:nvPr/>
        </p:nvCxnSpPr>
        <p:spPr>
          <a:xfrm>
            <a:off x="6839712" y="3461004"/>
            <a:ext cx="192024" cy="0"/>
          </a:xfrm>
          <a:prstGeom prst="line">
            <a:avLst/>
          </a:prstGeom>
          <a:ln w="22225" cap="rnd">
            <a:solidFill>
              <a:srgbClr val="4F93AE"/>
            </a:solidFill>
            <a:tailEnd type="triangle" w="med" len="med"/>
          </a:ln>
        </p:spPr>
      </p:cxnSp>
      <p:sp>
        <p:nvSpPr>
          <p:cNvPr id="68" name="Diamond 67"/>
          <p:cNvSpPr/>
          <p:nvPr/>
        </p:nvSpPr>
        <p:spPr>
          <a:xfrm>
            <a:off x="7059168" y="2843784"/>
            <a:ext cx="1828800" cy="1234440"/>
          </a:xfrm>
          <a:prstGeom prst="diamond">
            <a:avLst/>
          </a:prstGeom>
          <a:solidFill>
            <a:srgbClr val="FFFFFF"/>
          </a:solidFill>
          <a:ln w="19050">
            <a:solidFill>
              <a:srgbClr val="4F93AE"/>
            </a:solidFill>
          </a:ln>
        </p:spPr>
        <p:txBody>
          <a:bodyPr wrap="square" lIns="0" tIns="0" rIns="0" bIns="0" rtlCol="0" anchor="ctr"/>
          <a:lstStyle/>
          <a:p>
            <a:pPr algn="ctr"/>
            <a:r>
              <a:rPr sz="1000" b="1">
                <a:solidFill>
                  <a:srgbClr val="495663"/>
                </a:solidFill>
                <a:latin typeface="Calibri"/>
              </a:rPr>
              <a:t>Mobbing-</a:t>
            </a:r>
          </a:p>
          <a:p>
            <a:pPr algn="ctr"/>
            <a:r>
              <a:rPr sz="1000" b="1">
                <a:solidFill>
                  <a:srgbClr val="495663"/>
                </a:solidFill>
                <a:latin typeface="Calibri"/>
              </a:rPr>
              <a:t>verdacht</a:t>
            </a:r>
          </a:p>
          <a:p>
            <a:pPr algn="ctr"/>
            <a:r>
              <a:rPr sz="1000" b="1">
                <a:solidFill>
                  <a:srgbClr val="495663"/>
                </a:solidFill>
                <a:latin typeface="Calibri"/>
              </a:rPr>
              <a:t>erhärtet?</a:t>
            </a:r>
          </a:p>
        </p:txBody>
      </p:sp>
      <p:cxnSp>
        <p:nvCxnSpPr>
          <p:cNvPr id="69" name="Connector 68"/>
          <p:cNvCxnSpPr/>
          <p:nvPr/>
        </p:nvCxnSpPr>
        <p:spPr>
          <a:xfrm>
            <a:off x="8915399" y="3461004"/>
            <a:ext cx="393193" cy="0"/>
          </a:xfrm>
          <a:prstGeom prst="line">
            <a:avLst/>
          </a:prstGeom>
          <a:ln w="22225" cap="rnd">
            <a:solidFill>
              <a:srgbClr val="6B7A84"/>
            </a:solidFill>
            <a:tailEnd type="triangle" w="med" len="med"/>
          </a:ln>
        </p:spPr>
      </p:cxnSp>
      <p:sp>
        <p:nvSpPr>
          <p:cNvPr id="70" name="TextBox 69"/>
          <p:cNvSpPr txBox="1"/>
          <p:nvPr/>
        </p:nvSpPr>
        <p:spPr>
          <a:xfrm>
            <a:off x="8906255" y="3241548"/>
            <a:ext cx="457200" cy="1828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1" i="0">
                <a:solidFill>
                  <a:srgbClr val="6B7A84"/>
                </a:solidFill>
                <a:latin typeface="Calibri"/>
              </a:rPr>
              <a:t>Nein</a:t>
            </a:r>
          </a:p>
        </p:txBody>
      </p:sp>
      <p:sp>
        <p:nvSpPr>
          <p:cNvPr id="71" name="Rounded Rectangle 70"/>
          <p:cNvSpPr/>
          <p:nvPr/>
        </p:nvSpPr>
        <p:spPr>
          <a:xfrm>
            <a:off x="9336024" y="2843784"/>
            <a:ext cx="2157984" cy="1234440"/>
          </a:xfrm>
          <a:prstGeom prst="roundRect">
            <a:avLst>
              <a:gd name="adj" fmla="val 7000"/>
            </a:avLst>
          </a:prstGeom>
          <a:solidFill>
            <a:srgbClr val="FFFFFF"/>
          </a:solidFill>
          <a:ln w="12700">
            <a:solidFill>
              <a:srgbClr val="DCE6E5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72" name="TextBox 71"/>
          <p:cNvSpPr txBox="1"/>
          <p:nvPr/>
        </p:nvSpPr>
        <p:spPr>
          <a:xfrm>
            <a:off x="9445752" y="2916936"/>
            <a:ext cx="1938528" cy="2743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150" b="1" i="0">
                <a:solidFill>
                  <a:srgbClr val="3F4E54"/>
                </a:solidFill>
                <a:latin typeface="Calibri"/>
              </a:rPr>
              <a:t>Prävention &amp; beobachten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9445752" y="3227832"/>
            <a:ext cx="1938528" cy="6400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95000"/>
              </a:lnSpc>
            </a:pPr>
            <a:r>
              <a:rPr sz="850" b="0" i="0">
                <a:solidFill>
                  <a:srgbClr val="6B7A84"/>
                </a:solidFill>
                <a:latin typeface="Calibri"/>
              </a:rPr>
              <a:t>sensibel bleiben · Klassengemeinschaft stärken · ggf. Konflikt klären</a:t>
            </a:r>
          </a:p>
          <a:p>
            <a:pPr algn="l">
              <a:lnSpc>
                <a:spcPct val="95000"/>
              </a:lnSpc>
            </a:pPr>
            <a:r>
              <a:rPr sz="850" b="0" i="0">
                <a:solidFill>
                  <a:srgbClr val="6B7A84"/>
                </a:solidFill>
                <a:latin typeface="Calibri"/>
              </a:rPr>
              <a:t>Prüftermin nach ___ Wochen</a:t>
            </a:r>
          </a:p>
        </p:txBody>
      </p:sp>
      <p:sp>
        <p:nvSpPr>
          <p:cNvPr id="74" name="Rounded Rectangle 73"/>
          <p:cNvSpPr/>
          <p:nvPr/>
        </p:nvSpPr>
        <p:spPr>
          <a:xfrm>
            <a:off x="566928" y="4297680"/>
            <a:ext cx="11128248" cy="1837944"/>
          </a:xfrm>
          <a:prstGeom prst="roundRect">
            <a:avLst>
              <a:gd name="adj" fmla="val 6000"/>
            </a:avLst>
          </a:prstGeom>
          <a:solidFill>
            <a:srgbClr val="E8F3EC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cxnSp>
        <p:nvCxnSpPr>
          <p:cNvPr id="75" name="Connector 74"/>
          <p:cNvCxnSpPr/>
          <p:nvPr/>
        </p:nvCxnSpPr>
        <p:spPr>
          <a:xfrm>
            <a:off x="2157984" y="4434840"/>
            <a:ext cx="0" cy="1563624"/>
          </a:xfrm>
          <a:prstGeom prst="line">
            <a:avLst/>
          </a:prstGeom>
          <a:ln w="12700" cap="rnd">
            <a:solidFill>
              <a:srgbClr val="C6DAD9"/>
            </a:solidFill>
          </a:ln>
        </p:spPr>
      </p:cxnSp>
      <p:sp>
        <p:nvSpPr>
          <p:cNvPr id="76" name="Oval 75"/>
          <p:cNvSpPr/>
          <p:nvPr/>
        </p:nvSpPr>
        <p:spPr>
          <a:xfrm>
            <a:off x="1143000" y="4443984"/>
            <a:ext cx="402336" cy="402336"/>
          </a:xfrm>
          <a:prstGeom prst="ellipse">
            <a:avLst/>
          </a:prstGeom>
          <a:solidFill>
            <a:srgbClr val="23795A"/>
          </a:solidFill>
          <a:ln>
            <a:noFill/>
          </a:ln>
        </p:spPr>
        <p:txBody>
          <a:bodyPr wrap="none" lIns="0" tIns="0" rIns="0" bIns="0"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77" name="TextBox 76"/>
          <p:cNvSpPr txBox="1"/>
          <p:nvPr/>
        </p:nvSpPr>
        <p:spPr>
          <a:xfrm>
            <a:off x="658368" y="4901184"/>
            <a:ext cx="13716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300" b="1" i="0">
                <a:solidFill>
                  <a:srgbClr val="495663"/>
                </a:solidFill>
                <a:latin typeface="Calibri"/>
              </a:rPr>
              <a:t>Unterstützen</a:t>
            </a:r>
          </a:p>
        </p:txBody>
      </p:sp>
      <p:sp>
        <p:nvSpPr>
          <p:cNvPr id="78" name="TextBox 77"/>
          <p:cNvSpPr txBox="1"/>
          <p:nvPr/>
        </p:nvSpPr>
        <p:spPr>
          <a:xfrm>
            <a:off x="658368" y="5166360"/>
            <a:ext cx="137160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92000"/>
              </a:lnSpc>
            </a:pPr>
            <a:r>
              <a:rPr sz="900" b="0" i="0">
                <a:solidFill>
                  <a:srgbClr val="6B7A84"/>
                </a:solidFill>
                <a:latin typeface="Calibri"/>
              </a:rPr>
              <a:t>Maßnahmen betroffene</a:t>
            </a:r>
          </a:p>
          <a:p>
            <a:pPr algn="ctr">
              <a:lnSpc>
                <a:spcPct val="92000"/>
              </a:lnSpc>
            </a:pPr>
            <a:r>
              <a:rPr sz="900" b="0" i="0">
                <a:solidFill>
                  <a:srgbClr val="6B7A84"/>
                </a:solidFill>
                <a:latin typeface="Calibri"/>
              </a:rPr>
              <a:t>&amp; ausübende Person</a:t>
            </a:r>
          </a:p>
        </p:txBody>
      </p:sp>
      <p:sp>
        <p:nvSpPr>
          <p:cNvPr id="79" name="Rounded Rectangle 78"/>
          <p:cNvSpPr/>
          <p:nvPr/>
        </p:nvSpPr>
        <p:spPr>
          <a:xfrm>
            <a:off x="804672" y="5669280"/>
            <a:ext cx="1078992" cy="228600"/>
          </a:xfrm>
          <a:prstGeom prst="roundRect">
            <a:avLst>
              <a:gd name="adj" fmla="val 50000"/>
            </a:avLst>
          </a:prstGeom>
          <a:solidFill>
            <a:srgbClr val="23795A"/>
          </a:solidFill>
          <a:ln>
            <a:noFill/>
          </a:ln>
        </p:spPr>
        <p:txBody>
          <a:bodyPr wrap="none" lIns="0" tIns="0" rIns="0" bIns="0" rtlCol="0" anchor="ctr"/>
          <a:lstStyle/>
          <a:p>
            <a:pPr algn="ctr"/>
            <a:r>
              <a:rPr sz="950" b="1">
                <a:solidFill>
                  <a:srgbClr val="FFFFFF"/>
                </a:solidFill>
                <a:latin typeface="Calibri"/>
              </a:rPr>
              <a:t>bei Mobbing ›</a:t>
            </a:r>
          </a:p>
        </p:txBody>
      </p:sp>
      <p:cxnSp>
        <p:nvCxnSpPr>
          <p:cNvPr id="80" name="Connector 79"/>
          <p:cNvCxnSpPr/>
          <p:nvPr/>
        </p:nvCxnSpPr>
        <p:spPr>
          <a:xfrm>
            <a:off x="7973567" y="4096512"/>
            <a:ext cx="0" cy="274320"/>
          </a:xfrm>
          <a:prstGeom prst="line">
            <a:avLst/>
          </a:prstGeom>
          <a:ln w="22225" cap="rnd">
            <a:solidFill>
              <a:srgbClr val="23795A"/>
            </a:solidFill>
            <a:tailEnd type="triangle" w="med" len="med"/>
          </a:ln>
        </p:spPr>
      </p:cxnSp>
      <p:sp>
        <p:nvSpPr>
          <p:cNvPr id="81" name="TextBox 80"/>
          <p:cNvSpPr txBox="1"/>
          <p:nvPr/>
        </p:nvSpPr>
        <p:spPr>
          <a:xfrm>
            <a:off x="8046719" y="4059936"/>
            <a:ext cx="365760" cy="1828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1" i="0">
                <a:solidFill>
                  <a:srgbClr val="23795A"/>
                </a:solidFill>
                <a:latin typeface="Calibri"/>
              </a:rPr>
              <a:t>Ja</a:t>
            </a:r>
          </a:p>
        </p:txBody>
      </p:sp>
      <p:sp>
        <p:nvSpPr>
          <p:cNvPr id="82" name="Rounded Rectangle 81"/>
          <p:cNvSpPr/>
          <p:nvPr/>
        </p:nvSpPr>
        <p:spPr>
          <a:xfrm>
            <a:off x="2313432" y="4389120"/>
            <a:ext cx="2157984" cy="1234440"/>
          </a:xfrm>
          <a:prstGeom prst="roundRect">
            <a:avLst>
              <a:gd name="adj" fmla="val 7000"/>
            </a:avLst>
          </a:prstGeom>
          <a:solidFill>
            <a:srgbClr val="FFFFFF"/>
          </a:solidFill>
          <a:ln w="12700">
            <a:solidFill>
              <a:srgbClr val="DCE6E5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83" name="Oval 82"/>
          <p:cNvSpPr/>
          <p:nvPr/>
        </p:nvSpPr>
        <p:spPr>
          <a:xfrm>
            <a:off x="2404872" y="4480559"/>
            <a:ext cx="237744" cy="237744"/>
          </a:xfrm>
          <a:prstGeom prst="ellipse">
            <a:avLst/>
          </a:prstGeom>
          <a:solidFill>
            <a:srgbClr val="23795A"/>
          </a:solidFill>
          <a:ln>
            <a:noFill/>
          </a:ln>
        </p:spPr>
        <p:txBody>
          <a:bodyPr wrap="none" lIns="0" tIns="0" rIns="0" bIns="0" rtlCol="0" anchor="ctr"/>
          <a:lstStyle/>
          <a:p>
            <a:pPr algn="ctr"/>
            <a:r>
              <a:rPr sz="950" b="1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84" name="TextBox 83"/>
          <p:cNvSpPr txBox="1"/>
          <p:nvPr/>
        </p:nvSpPr>
        <p:spPr>
          <a:xfrm>
            <a:off x="2715768" y="4462272"/>
            <a:ext cx="1682495" cy="2743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150" b="1" i="0">
                <a:solidFill>
                  <a:srgbClr val="3F4E54"/>
                </a:solidFill>
                <a:latin typeface="Calibri"/>
              </a:rPr>
              <a:t>Case Manager benennen</a:t>
            </a:r>
          </a:p>
        </p:txBody>
      </p:sp>
      <p:sp>
        <p:nvSpPr>
          <p:cNvPr id="85" name="TextBox 84"/>
          <p:cNvSpPr txBox="1"/>
          <p:nvPr/>
        </p:nvSpPr>
        <p:spPr>
          <a:xfrm>
            <a:off x="2423160" y="4773168"/>
            <a:ext cx="1938528" cy="3108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90000"/>
              </a:lnSpc>
            </a:pPr>
            <a:r>
              <a:rPr sz="850" b="0" i="0">
                <a:solidFill>
                  <a:srgbClr val="6B7A84"/>
                </a:solidFill>
                <a:latin typeface="Calibri"/>
              </a:rPr>
              <a:t>eine Person koordiniert den Fall</a:t>
            </a:r>
          </a:p>
        </p:txBody>
      </p:sp>
      <p:sp>
        <p:nvSpPr>
          <p:cNvPr id="86" name="TextBox 85"/>
          <p:cNvSpPr txBox="1"/>
          <p:nvPr/>
        </p:nvSpPr>
        <p:spPr>
          <a:xfrm>
            <a:off x="2423160" y="5257800"/>
            <a:ext cx="411480" cy="14630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850" b="1" i="0">
                <a:solidFill>
                  <a:srgbClr val="6B7A84"/>
                </a:solidFill>
                <a:latin typeface="Calibri"/>
              </a:rPr>
              <a:t>Wer?</a:t>
            </a:r>
          </a:p>
        </p:txBody>
      </p:sp>
      <p:cxnSp>
        <p:nvCxnSpPr>
          <p:cNvPr id="87" name="Connector 86"/>
          <p:cNvCxnSpPr/>
          <p:nvPr/>
        </p:nvCxnSpPr>
        <p:spPr>
          <a:xfrm>
            <a:off x="2843784" y="5394960"/>
            <a:ext cx="1517904" cy="0"/>
          </a:xfrm>
          <a:prstGeom prst="line">
            <a:avLst/>
          </a:prstGeom>
          <a:ln w="9525" cap="rnd">
            <a:solidFill>
              <a:srgbClr val="C9D3D6"/>
            </a:solidFill>
          </a:ln>
        </p:spPr>
      </p:cxnSp>
      <p:sp>
        <p:nvSpPr>
          <p:cNvPr id="88" name="TextBox 87"/>
          <p:cNvSpPr txBox="1"/>
          <p:nvPr/>
        </p:nvSpPr>
        <p:spPr>
          <a:xfrm>
            <a:off x="2423160" y="5422392"/>
            <a:ext cx="411480" cy="14630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850" b="1" i="0">
                <a:solidFill>
                  <a:srgbClr val="6B7A84"/>
                </a:solidFill>
                <a:latin typeface="Calibri"/>
              </a:rPr>
              <a:t>Wann?</a:t>
            </a:r>
          </a:p>
        </p:txBody>
      </p:sp>
      <p:cxnSp>
        <p:nvCxnSpPr>
          <p:cNvPr id="89" name="Connector 88"/>
          <p:cNvCxnSpPr/>
          <p:nvPr/>
        </p:nvCxnSpPr>
        <p:spPr>
          <a:xfrm>
            <a:off x="2843784" y="5559552"/>
            <a:ext cx="1517904" cy="0"/>
          </a:xfrm>
          <a:prstGeom prst="line">
            <a:avLst/>
          </a:prstGeom>
          <a:ln w="9525" cap="rnd">
            <a:solidFill>
              <a:srgbClr val="C9D3D6"/>
            </a:solidFill>
          </a:ln>
        </p:spPr>
      </p:cxnSp>
      <p:cxnSp>
        <p:nvCxnSpPr>
          <p:cNvPr id="90" name="Connector 89"/>
          <p:cNvCxnSpPr/>
          <p:nvPr/>
        </p:nvCxnSpPr>
        <p:spPr>
          <a:xfrm>
            <a:off x="4498848" y="5006340"/>
            <a:ext cx="128016" cy="0"/>
          </a:xfrm>
          <a:prstGeom prst="line">
            <a:avLst/>
          </a:prstGeom>
          <a:ln w="22225" cap="rnd">
            <a:solidFill>
              <a:srgbClr val="23795A"/>
            </a:solidFill>
            <a:tailEnd type="triangle" w="med" len="med"/>
          </a:ln>
        </p:spPr>
      </p:cxnSp>
      <p:sp>
        <p:nvSpPr>
          <p:cNvPr id="91" name="Rounded Rectangle 90"/>
          <p:cNvSpPr/>
          <p:nvPr/>
        </p:nvSpPr>
        <p:spPr>
          <a:xfrm>
            <a:off x="4654296" y="4389120"/>
            <a:ext cx="4489704" cy="1234440"/>
          </a:xfrm>
          <a:prstGeom prst="roundRect">
            <a:avLst>
              <a:gd name="adj" fmla="val 7000"/>
            </a:avLst>
          </a:prstGeom>
          <a:solidFill>
            <a:srgbClr val="FFFFFF"/>
          </a:solidFill>
          <a:ln w="12700">
            <a:solidFill>
              <a:srgbClr val="DCE6E5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92" name="Oval 91"/>
          <p:cNvSpPr/>
          <p:nvPr/>
        </p:nvSpPr>
        <p:spPr>
          <a:xfrm>
            <a:off x="4745736" y="4480559"/>
            <a:ext cx="237744" cy="237744"/>
          </a:xfrm>
          <a:prstGeom prst="ellipse">
            <a:avLst/>
          </a:prstGeom>
          <a:solidFill>
            <a:srgbClr val="23795A"/>
          </a:solidFill>
          <a:ln>
            <a:noFill/>
          </a:ln>
        </p:spPr>
        <p:txBody>
          <a:bodyPr wrap="none" lIns="0" tIns="0" rIns="0" bIns="0" rtlCol="0" anchor="ctr"/>
          <a:lstStyle/>
          <a:p>
            <a:pPr algn="ctr"/>
            <a:r>
              <a:rPr sz="950" b="1">
                <a:solidFill>
                  <a:srgbClr val="FFFFFF"/>
                </a:solidFill>
                <a:latin typeface="Calibri"/>
              </a:rPr>
              <a:t>6</a:t>
            </a:r>
          </a:p>
        </p:txBody>
      </p:sp>
      <p:sp>
        <p:nvSpPr>
          <p:cNvPr id="93" name="TextBox 92"/>
          <p:cNvSpPr txBox="1"/>
          <p:nvPr/>
        </p:nvSpPr>
        <p:spPr>
          <a:xfrm>
            <a:off x="5056632" y="4462272"/>
            <a:ext cx="4014216" cy="2743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150" b="1" i="0">
                <a:solidFill>
                  <a:srgbClr val="3F4E54"/>
                </a:solidFill>
                <a:latin typeface="Calibri"/>
              </a:rPr>
              <a:t>Mobbingintervention</a:t>
            </a:r>
          </a:p>
        </p:txBody>
      </p:sp>
      <p:sp>
        <p:nvSpPr>
          <p:cNvPr id="94" name="TextBox 93"/>
          <p:cNvSpPr txBox="1"/>
          <p:nvPr/>
        </p:nvSpPr>
        <p:spPr>
          <a:xfrm>
            <a:off x="4764024" y="4773168"/>
            <a:ext cx="4270248" cy="3108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90000"/>
              </a:lnSpc>
            </a:pPr>
            <a:endParaRPr/>
          </a:p>
        </p:txBody>
      </p:sp>
      <p:sp>
        <p:nvSpPr>
          <p:cNvPr id="95" name="TextBox 94"/>
          <p:cNvSpPr txBox="1"/>
          <p:nvPr/>
        </p:nvSpPr>
        <p:spPr>
          <a:xfrm>
            <a:off x="4764024" y="5257800"/>
            <a:ext cx="411480" cy="14630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850" b="1" i="0">
                <a:solidFill>
                  <a:srgbClr val="6B7A84"/>
                </a:solidFill>
                <a:latin typeface="Calibri"/>
              </a:rPr>
              <a:t>Wer?</a:t>
            </a:r>
          </a:p>
        </p:txBody>
      </p:sp>
      <p:cxnSp>
        <p:nvCxnSpPr>
          <p:cNvPr id="96" name="Connector 95"/>
          <p:cNvCxnSpPr/>
          <p:nvPr/>
        </p:nvCxnSpPr>
        <p:spPr>
          <a:xfrm>
            <a:off x="5184648" y="5394960"/>
            <a:ext cx="3849624" cy="0"/>
          </a:xfrm>
          <a:prstGeom prst="line">
            <a:avLst/>
          </a:prstGeom>
          <a:ln w="9525" cap="rnd">
            <a:solidFill>
              <a:srgbClr val="C9D3D6"/>
            </a:solidFill>
          </a:ln>
        </p:spPr>
      </p:cxnSp>
      <p:sp>
        <p:nvSpPr>
          <p:cNvPr id="97" name="TextBox 96"/>
          <p:cNvSpPr txBox="1"/>
          <p:nvPr/>
        </p:nvSpPr>
        <p:spPr>
          <a:xfrm>
            <a:off x="4764024" y="5422392"/>
            <a:ext cx="411480" cy="14630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850" b="1" i="0">
                <a:solidFill>
                  <a:srgbClr val="6B7A84"/>
                </a:solidFill>
                <a:latin typeface="Calibri"/>
              </a:rPr>
              <a:t>Wann?</a:t>
            </a:r>
          </a:p>
        </p:txBody>
      </p:sp>
      <p:cxnSp>
        <p:nvCxnSpPr>
          <p:cNvPr id="98" name="Connector 97"/>
          <p:cNvCxnSpPr/>
          <p:nvPr/>
        </p:nvCxnSpPr>
        <p:spPr>
          <a:xfrm>
            <a:off x="5184648" y="5559552"/>
            <a:ext cx="3849624" cy="0"/>
          </a:xfrm>
          <a:prstGeom prst="line">
            <a:avLst/>
          </a:prstGeom>
          <a:ln w="9525" cap="rnd">
            <a:solidFill>
              <a:srgbClr val="C9D3D6"/>
            </a:solidFill>
          </a:ln>
        </p:spPr>
      </p:cxnSp>
      <p:sp>
        <p:nvSpPr>
          <p:cNvPr id="99" name="TextBox 98"/>
          <p:cNvSpPr txBox="1"/>
          <p:nvPr/>
        </p:nvSpPr>
        <p:spPr>
          <a:xfrm>
            <a:off x="4764024" y="4773168"/>
            <a:ext cx="4270248" cy="18288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900" b="1" i="0">
                <a:solidFill>
                  <a:srgbClr val="3F4E54"/>
                </a:solidFill>
                <a:latin typeface="Calibri"/>
              </a:rPr>
              <a:t>in der Regel No-Blame-Approach</a:t>
            </a:r>
            <a:r>
              <a:rPr sz="900" b="0" i="0">
                <a:solidFill>
                  <a:srgbClr val="6B7A84"/>
                </a:solidFill>
                <a:latin typeface="Calibri"/>
              </a:rPr>
              <a:t> – durch fortgebildete Person</a:t>
            </a:r>
          </a:p>
        </p:txBody>
      </p:sp>
      <p:sp>
        <p:nvSpPr>
          <p:cNvPr id="100" name="Rounded Rectangle 99"/>
          <p:cNvSpPr/>
          <p:nvPr/>
        </p:nvSpPr>
        <p:spPr>
          <a:xfrm>
            <a:off x="4764024" y="4992624"/>
            <a:ext cx="1289304" cy="219456"/>
          </a:xfrm>
          <a:prstGeom prst="roundRect">
            <a:avLst>
              <a:gd name="adj" fmla="val 50000"/>
            </a:avLst>
          </a:prstGeom>
          <a:solidFill>
            <a:srgbClr val="E8F3EC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01" name="Oval 100"/>
          <p:cNvSpPr/>
          <p:nvPr/>
        </p:nvSpPr>
        <p:spPr>
          <a:xfrm>
            <a:off x="4800600" y="5010912"/>
            <a:ext cx="182880" cy="182880"/>
          </a:xfrm>
          <a:prstGeom prst="ellipse">
            <a:avLst/>
          </a:prstGeom>
          <a:solidFill>
            <a:srgbClr val="23795A"/>
          </a:solidFill>
          <a:ln>
            <a:noFill/>
          </a:ln>
        </p:spPr>
        <p:txBody>
          <a:bodyPr wrap="none" lIns="0" tIns="0" rIns="0" bIns="0" rtlCol="0" anchor="ctr"/>
          <a:lstStyle/>
          <a:p>
            <a:pPr algn="ctr"/>
            <a:r>
              <a:rPr sz="800" b="1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102" name="TextBox 101"/>
          <p:cNvSpPr txBox="1"/>
          <p:nvPr/>
        </p:nvSpPr>
        <p:spPr>
          <a:xfrm>
            <a:off x="5038344" y="4992624"/>
            <a:ext cx="996695" cy="21945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850" b="1" i="0">
                <a:solidFill>
                  <a:srgbClr val="3F4E54"/>
                </a:solidFill>
                <a:latin typeface="Calibri"/>
              </a:rPr>
              <a:t>Nahbares Gespräch</a:t>
            </a:r>
          </a:p>
        </p:txBody>
      </p:sp>
      <p:cxnSp>
        <p:nvCxnSpPr>
          <p:cNvPr id="103" name="Connector 102"/>
          <p:cNvCxnSpPr/>
          <p:nvPr/>
        </p:nvCxnSpPr>
        <p:spPr>
          <a:xfrm>
            <a:off x="6080760" y="5102352"/>
            <a:ext cx="146304" cy="0"/>
          </a:xfrm>
          <a:prstGeom prst="line">
            <a:avLst/>
          </a:prstGeom>
          <a:ln w="15875" cap="rnd">
            <a:solidFill>
              <a:srgbClr val="23795A"/>
            </a:solidFill>
            <a:tailEnd type="triangle" w="med" len="med"/>
          </a:ln>
        </p:spPr>
      </p:cxnSp>
      <p:sp>
        <p:nvSpPr>
          <p:cNvPr id="104" name="Rounded Rectangle 103"/>
          <p:cNvSpPr/>
          <p:nvPr/>
        </p:nvSpPr>
        <p:spPr>
          <a:xfrm>
            <a:off x="6254496" y="4992624"/>
            <a:ext cx="1289304" cy="219456"/>
          </a:xfrm>
          <a:prstGeom prst="roundRect">
            <a:avLst>
              <a:gd name="adj" fmla="val 50000"/>
            </a:avLst>
          </a:prstGeom>
          <a:solidFill>
            <a:srgbClr val="E8F3EC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05" name="Oval 104"/>
          <p:cNvSpPr/>
          <p:nvPr/>
        </p:nvSpPr>
        <p:spPr>
          <a:xfrm>
            <a:off x="6291072" y="5010912"/>
            <a:ext cx="182880" cy="182880"/>
          </a:xfrm>
          <a:prstGeom prst="ellipse">
            <a:avLst/>
          </a:prstGeom>
          <a:solidFill>
            <a:srgbClr val="23795A"/>
          </a:solidFill>
          <a:ln>
            <a:noFill/>
          </a:ln>
        </p:spPr>
        <p:txBody>
          <a:bodyPr wrap="none" lIns="0" tIns="0" rIns="0" bIns="0" rtlCol="0" anchor="ctr"/>
          <a:lstStyle/>
          <a:p>
            <a:pPr algn="ctr"/>
            <a:r>
              <a:rPr sz="800" b="1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06" name="TextBox 105"/>
          <p:cNvSpPr txBox="1"/>
          <p:nvPr/>
        </p:nvSpPr>
        <p:spPr>
          <a:xfrm>
            <a:off x="6528816" y="4992624"/>
            <a:ext cx="996695" cy="21945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850" b="1" i="0">
                <a:solidFill>
                  <a:srgbClr val="3F4E54"/>
                </a:solidFill>
                <a:latin typeface="Calibri"/>
              </a:rPr>
              <a:t>Unterstützergruppe</a:t>
            </a:r>
          </a:p>
        </p:txBody>
      </p:sp>
      <p:cxnSp>
        <p:nvCxnSpPr>
          <p:cNvPr id="107" name="Connector 106"/>
          <p:cNvCxnSpPr/>
          <p:nvPr/>
        </p:nvCxnSpPr>
        <p:spPr>
          <a:xfrm>
            <a:off x="7571231" y="5102352"/>
            <a:ext cx="146305" cy="0"/>
          </a:xfrm>
          <a:prstGeom prst="line">
            <a:avLst/>
          </a:prstGeom>
          <a:ln w="15875" cap="rnd">
            <a:solidFill>
              <a:srgbClr val="23795A"/>
            </a:solidFill>
            <a:tailEnd type="triangle" w="med" len="med"/>
          </a:ln>
        </p:spPr>
      </p:cxnSp>
      <p:sp>
        <p:nvSpPr>
          <p:cNvPr id="108" name="Rounded Rectangle 107"/>
          <p:cNvSpPr/>
          <p:nvPr/>
        </p:nvSpPr>
        <p:spPr>
          <a:xfrm>
            <a:off x="7744967" y="4992624"/>
            <a:ext cx="1289304" cy="219456"/>
          </a:xfrm>
          <a:prstGeom prst="roundRect">
            <a:avLst>
              <a:gd name="adj" fmla="val 50000"/>
            </a:avLst>
          </a:prstGeom>
          <a:solidFill>
            <a:srgbClr val="E8F3EC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09" name="Oval 108"/>
          <p:cNvSpPr/>
          <p:nvPr/>
        </p:nvSpPr>
        <p:spPr>
          <a:xfrm>
            <a:off x="7781543" y="5010912"/>
            <a:ext cx="182880" cy="182880"/>
          </a:xfrm>
          <a:prstGeom prst="ellipse">
            <a:avLst/>
          </a:prstGeom>
          <a:solidFill>
            <a:srgbClr val="23795A"/>
          </a:solidFill>
          <a:ln>
            <a:noFill/>
          </a:ln>
        </p:spPr>
        <p:txBody>
          <a:bodyPr wrap="none" lIns="0" tIns="0" rIns="0" bIns="0" rtlCol="0" anchor="ctr"/>
          <a:lstStyle/>
          <a:p>
            <a:pPr algn="ctr"/>
            <a:r>
              <a:rPr sz="800" b="1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10" name="TextBox 109"/>
          <p:cNvSpPr txBox="1"/>
          <p:nvPr/>
        </p:nvSpPr>
        <p:spPr>
          <a:xfrm>
            <a:off x="8019288" y="4992624"/>
            <a:ext cx="996695" cy="21945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850" b="1" i="0">
                <a:solidFill>
                  <a:srgbClr val="3F4E54"/>
                </a:solidFill>
                <a:latin typeface="Calibri"/>
              </a:rPr>
              <a:t>Abschließende Evaluation</a:t>
            </a:r>
          </a:p>
        </p:txBody>
      </p:sp>
      <p:cxnSp>
        <p:nvCxnSpPr>
          <p:cNvPr id="111" name="Connector 110"/>
          <p:cNvCxnSpPr/>
          <p:nvPr/>
        </p:nvCxnSpPr>
        <p:spPr>
          <a:xfrm>
            <a:off x="9171432" y="5006340"/>
            <a:ext cx="128016" cy="0"/>
          </a:xfrm>
          <a:prstGeom prst="line">
            <a:avLst/>
          </a:prstGeom>
          <a:ln w="22225" cap="rnd">
            <a:solidFill>
              <a:srgbClr val="23795A"/>
            </a:solidFill>
            <a:tailEnd type="triangle" w="med" len="med"/>
          </a:ln>
        </p:spPr>
      </p:cxnSp>
      <p:sp>
        <p:nvSpPr>
          <p:cNvPr id="112" name="Rounded Rectangle 111"/>
          <p:cNvSpPr/>
          <p:nvPr/>
        </p:nvSpPr>
        <p:spPr>
          <a:xfrm>
            <a:off x="9326880" y="4389120"/>
            <a:ext cx="2157984" cy="1234440"/>
          </a:xfrm>
          <a:prstGeom prst="roundRect">
            <a:avLst>
              <a:gd name="adj" fmla="val 7000"/>
            </a:avLst>
          </a:prstGeom>
          <a:solidFill>
            <a:srgbClr val="FFFFFF"/>
          </a:solidFill>
          <a:ln w="12700">
            <a:solidFill>
              <a:srgbClr val="DCE6E5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13" name="Oval 112"/>
          <p:cNvSpPr/>
          <p:nvPr/>
        </p:nvSpPr>
        <p:spPr>
          <a:xfrm>
            <a:off x="9418319" y="4480559"/>
            <a:ext cx="237744" cy="237744"/>
          </a:xfrm>
          <a:prstGeom prst="ellipse">
            <a:avLst/>
          </a:prstGeom>
          <a:solidFill>
            <a:srgbClr val="23795A"/>
          </a:solidFill>
          <a:ln>
            <a:noFill/>
          </a:ln>
        </p:spPr>
        <p:txBody>
          <a:bodyPr wrap="none" lIns="0" tIns="0" rIns="0" bIns="0" rtlCol="0" anchor="ctr"/>
          <a:lstStyle/>
          <a:p>
            <a:pPr algn="ctr"/>
            <a:r>
              <a:rPr sz="950" b="1">
                <a:solidFill>
                  <a:srgbClr val="FFFFFF"/>
                </a:solidFill>
                <a:latin typeface="Calibri"/>
              </a:rPr>
              <a:t>7</a:t>
            </a:r>
          </a:p>
        </p:txBody>
      </p:sp>
      <p:sp>
        <p:nvSpPr>
          <p:cNvPr id="114" name="TextBox 113"/>
          <p:cNvSpPr txBox="1"/>
          <p:nvPr/>
        </p:nvSpPr>
        <p:spPr>
          <a:xfrm>
            <a:off x="9729215" y="4462272"/>
            <a:ext cx="1682495" cy="2743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150" b="1" i="0">
                <a:solidFill>
                  <a:srgbClr val="3F4E54"/>
                </a:solidFill>
                <a:latin typeface="Calibri"/>
              </a:rPr>
              <a:t>Nachhaltigkeit prüfen</a:t>
            </a:r>
          </a:p>
        </p:txBody>
      </p:sp>
      <p:sp>
        <p:nvSpPr>
          <p:cNvPr id="115" name="TextBox 114"/>
          <p:cNvSpPr txBox="1"/>
          <p:nvPr/>
        </p:nvSpPr>
        <p:spPr>
          <a:xfrm>
            <a:off x="9436607" y="4773168"/>
            <a:ext cx="1938528" cy="3108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90000"/>
              </a:lnSpc>
            </a:pPr>
            <a:r>
              <a:rPr sz="850" b="0" i="0">
                <a:solidFill>
                  <a:srgbClr val="6B7A84"/>
                </a:solidFill>
                <a:latin typeface="Calibri"/>
              </a:rPr>
              <a:t>Einzelgespräche ca. 1–2 Wochen nach der Intervention</a:t>
            </a:r>
          </a:p>
        </p:txBody>
      </p:sp>
      <p:sp>
        <p:nvSpPr>
          <p:cNvPr id="116" name="TextBox 115"/>
          <p:cNvSpPr txBox="1"/>
          <p:nvPr/>
        </p:nvSpPr>
        <p:spPr>
          <a:xfrm>
            <a:off x="9436607" y="5257800"/>
            <a:ext cx="411480" cy="14630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850" b="1" i="0">
                <a:solidFill>
                  <a:srgbClr val="6B7A84"/>
                </a:solidFill>
                <a:latin typeface="Calibri"/>
              </a:rPr>
              <a:t>Wer?</a:t>
            </a:r>
          </a:p>
        </p:txBody>
      </p:sp>
      <p:cxnSp>
        <p:nvCxnSpPr>
          <p:cNvPr id="117" name="Connector 116"/>
          <p:cNvCxnSpPr/>
          <p:nvPr/>
        </p:nvCxnSpPr>
        <p:spPr>
          <a:xfrm>
            <a:off x="9857232" y="5394960"/>
            <a:ext cx="1517904" cy="0"/>
          </a:xfrm>
          <a:prstGeom prst="line">
            <a:avLst/>
          </a:prstGeom>
          <a:ln w="9525" cap="rnd">
            <a:solidFill>
              <a:srgbClr val="C9D3D6"/>
            </a:solidFill>
          </a:ln>
        </p:spPr>
      </p:cxnSp>
      <p:sp>
        <p:nvSpPr>
          <p:cNvPr id="118" name="TextBox 117"/>
          <p:cNvSpPr txBox="1"/>
          <p:nvPr/>
        </p:nvSpPr>
        <p:spPr>
          <a:xfrm>
            <a:off x="9436607" y="5422392"/>
            <a:ext cx="411480" cy="14630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850" b="1" i="0">
                <a:solidFill>
                  <a:srgbClr val="6B7A84"/>
                </a:solidFill>
                <a:latin typeface="Calibri"/>
              </a:rPr>
              <a:t>Wann?</a:t>
            </a:r>
          </a:p>
        </p:txBody>
      </p:sp>
      <p:cxnSp>
        <p:nvCxnSpPr>
          <p:cNvPr id="119" name="Connector 118"/>
          <p:cNvCxnSpPr/>
          <p:nvPr/>
        </p:nvCxnSpPr>
        <p:spPr>
          <a:xfrm>
            <a:off x="9857232" y="5559552"/>
            <a:ext cx="1517904" cy="0"/>
          </a:xfrm>
          <a:prstGeom prst="line">
            <a:avLst/>
          </a:prstGeom>
          <a:ln w="9525" cap="rnd">
            <a:solidFill>
              <a:srgbClr val="C9D3D6"/>
            </a:solidFill>
          </a:ln>
        </p:spPr>
      </p:cxnSp>
      <p:sp>
        <p:nvSpPr>
          <p:cNvPr id="120" name="Rounded Rectangle 119"/>
          <p:cNvSpPr/>
          <p:nvPr/>
        </p:nvSpPr>
        <p:spPr>
          <a:xfrm>
            <a:off x="2313432" y="5696712"/>
            <a:ext cx="9171432" cy="329184"/>
          </a:xfrm>
          <a:prstGeom prst="roundRect">
            <a:avLst>
              <a:gd name="adj" fmla="val 25000"/>
            </a:avLst>
          </a:prstGeom>
          <a:solidFill>
            <a:srgbClr val="FFFFFF"/>
          </a:solidFill>
          <a:ln w="12700">
            <a:solidFill>
              <a:srgbClr val="DCE6E5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21" name="Rounded Rectangle 120"/>
          <p:cNvSpPr/>
          <p:nvPr/>
        </p:nvSpPr>
        <p:spPr>
          <a:xfrm>
            <a:off x="2404872" y="5751576"/>
            <a:ext cx="749808" cy="219456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23795A"/>
            </a:solidFill>
          </a:ln>
        </p:spPr>
        <p:txBody>
          <a:bodyPr wrap="none" lIns="0" tIns="0" rIns="0" bIns="0" rtlCol="0" anchor="ctr"/>
          <a:lstStyle/>
          <a:p>
            <a:pPr algn="ctr"/>
            <a:r>
              <a:rPr sz="950" b="1">
                <a:solidFill>
                  <a:srgbClr val="23795A"/>
                </a:solidFill>
                <a:latin typeface="Calibri"/>
              </a:rPr>
              <a:t>parallel</a:t>
            </a:r>
          </a:p>
        </p:txBody>
      </p:sp>
      <p:sp>
        <p:nvSpPr>
          <p:cNvPr id="122" name="TextBox 121"/>
          <p:cNvSpPr txBox="1"/>
          <p:nvPr/>
        </p:nvSpPr>
        <p:spPr>
          <a:xfrm>
            <a:off x="3246120" y="5696712"/>
            <a:ext cx="2377440" cy="32918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100" b="1" i="0">
                <a:solidFill>
                  <a:srgbClr val="3F4E54"/>
                </a:solidFill>
                <a:latin typeface="Calibri"/>
              </a:rPr>
              <a:t>Schutz der betroffenen Person</a:t>
            </a:r>
          </a:p>
        </p:txBody>
      </p:sp>
      <p:sp>
        <p:nvSpPr>
          <p:cNvPr id="123" name="TextBox 122"/>
          <p:cNvSpPr txBox="1"/>
          <p:nvPr/>
        </p:nvSpPr>
        <p:spPr>
          <a:xfrm>
            <a:off x="5577840" y="5696712"/>
            <a:ext cx="4023360" cy="32918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850" b="0" i="0">
                <a:solidFill>
                  <a:srgbClr val="6B7A84"/>
                </a:solidFill>
                <a:latin typeface="Calibri"/>
              </a:rPr>
              <a:t>feste Ansprechperson · Check-ins · Aufsicht an Risikopunkten · Mobbingtagebuch</a:t>
            </a:r>
          </a:p>
        </p:txBody>
      </p:sp>
      <p:sp>
        <p:nvSpPr>
          <p:cNvPr id="124" name="TextBox 123"/>
          <p:cNvSpPr txBox="1"/>
          <p:nvPr/>
        </p:nvSpPr>
        <p:spPr>
          <a:xfrm>
            <a:off x="9555480" y="5696712"/>
            <a:ext cx="411480" cy="32918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850" b="1" i="0">
                <a:solidFill>
                  <a:srgbClr val="6B7A84"/>
                </a:solidFill>
                <a:latin typeface="Calibri"/>
              </a:rPr>
              <a:t>Wer?</a:t>
            </a:r>
          </a:p>
        </p:txBody>
      </p:sp>
      <p:cxnSp>
        <p:nvCxnSpPr>
          <p:cNvPr id="125" name="Connector 124"/>
          <p:cNvCxnSpPr/>
          <p:nvPr/>
        </p:nvCxnSpPr>
        <p:spPr>
          <a:xfrm>
            <a:off x="9948672" y="5916168"/>
            <a:ext cx="1408176" cy="0"/>
          </a:xfrm>
          <a:prstGeom prst="line">
            <a:avLst/>
          </a:prstGeom>
          <a:ln w="9525" cap="rnd">
            <a:solidFill>
              <a:srgbClr val="C9D3D6"/>
            </a:solidFill>
          </a:ln>
        </p:spPr>
      </p:cxnSp>
      <p:sp>
        <p:nvSpPr>
          <p:cNvPr id="126" name="TextBox 125"/>
          <p:cNvSpPr txBox="1"/>
          <p:nvPr/>
        </p:nvSpPr>
        <p:spPr>
          <a:xfrm>
            <a:off x="566928" y="6400800"/>
            <a:ext cx="8229600" cy="23774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900" b="0" i="0">
                <a:solidFill>
                  <a:srgbClr val="6B7A84"/>
                </a:solidFill>
                <a:latin typeface="Calibri"/>
              </a:rPr>
              <a:t>In Anlehnung an: Ablaufmodell in 5 Schritten (Null-Toleranz · Validation · Interventionsplanung · Umsetzung &amp; Nachhaltigkeit · Prävention)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0" name="Abgerundetes Rechteck 2">
            <a:extLst>
              <a:ext uri="{FF2B5EF4-FFF2-40B4-BE49-F238E27FC236}">
                <a16:creationId xmlns:a16="http://schemas.microsoft.com/office/drawing/2014/main" id="{44893616-13EB-CF0B-732C-A9F5DDD6DB2C}"/>
              </a:ext>
            </a:extLst>
          </p:cNvPr>
          <p:cNvSpPr/>
          <p:nvPr/>
        </p:nvSpPr>
        <p:spPr>
          <a:xfrm rot="18873069">
            <a:off x="11287656" y="4282698"/>
            <a:ext cx="1940707" cy="2300158"/>
          </a:xfrm>
          <a:prstGeom prst="roundRect">
            <a:avLst>
              <a:gd name="adj" fmla="val 8911"/>
            </a:avLst>
          </a:prstGeom>
          <a:solidFill>
            <a:srgbClr val="F0F7FA">
              <a:alpha val="94902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01" name="Abgerundetes Rechteck 3">
            <a:extLst>
              <a:ext uri="{FF2B5EF4-FFF2-40B4-BE49-F238E27FC236}">
                <a16:creationId xmlns:a16="http://schemas.microsoft.com/office/drawing/2014/main" id="{FEEBF2D5-28F8-F393-CD4F-CC42C38E09CF}"/>
              </a:ext>
            </a:extLst>
          </p:cNvPr>
          <p:cNvSpPr/>
          <p:nvPr/>
        </p:nvSpPr>
        <p:spPr>
          <a:xfrm rot="18873069">
            <a:off x="9684207" y="5807992"/>
            <a:ext cx="4434904" cy="2090766"/>
          </a:xfrm>
          <a:prstGeom prst="roundRect">
            <a:avLst>
              <a:gd name="adj" fmla="val 8911"/>
            </a:avLst>
          </a:prstGeom>
          <a:solidFill>
            <a:srgbClr val="014570">
              <a:alpha val="50196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02" name="Abgerundetes Rechteck 4">
            <a:extLst>
              <a:ext uri="{FF2B5EF4-FFF2-40B4-BE49-F238E27FC236}">
                <a16:creationId xmlns:a16="http://schemas.microsoft.com/office/drawing/2014/main" id="{56F36F72-9784-E0B2-7E13-42C84CE9AEBF}"/>
              </a:ext>
            </a:extLst>
          </p:cNvPr>
          <p:cNvSpPr/>
          <p:nvPr/>
        </p:nvSpPr>
        <p:spPr>
          <a:xfrm rot="18961199">
            <a:off x="8739875" y="6753427"/>
            <a:ext cx="3970899" cy="3786415"/>
          </a:xfrm>
          <a:prstGeom prst="roundRect">
            <a:avLst>
              <a:gd name="adj" fmla="val 8911"/>
            </a:avLst>
          </a:prstGeom>
          <a:noFill/>
          <a:ln w="28575">
            <a:solidFill>
              <a:srgbClr val="00B05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903" name="Picture 902" descr="image.tif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67160" y="348661"/>
            <a:ext cx="1917789" cy="478786"/>
          </a:xfrm>
          <a:prstGeom prst="rect">
            <a:avLst/>
          </a:prstGeom>
        </p:spPr>
      </p:pic>
      <p:sp>
        <p:nvSpPr>
          <p:cNvPr id="904" name="TextBox 903"/>
          <p:cNvSpPr txBox="1"/>
          <p:nvPr/>
        </p:nvSpPr>
        <p:spPr>
          <a:xfrm>
            <a:off x="489204" y="347472"/>
            <a:ext cx="8778240" cy="11887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600" b="1" i="0">
                <a:solidFill>
                  <a:srgbClr val="495663"/>
                </a:solidFill>
                <a:latin typeface="Calibri"/>
              </a:rPr>
              <a:t>Unsere Vorhaben</a:t>
            </a:r>
          </a:p>
          <a:p>
            <a:pPr algn="l"/>
            <a:r>
              <a:rPr sz="3200" b="0" i="0">
                <a:solidFill>
                  <a:srgbClr val="81BDD3"/>
                </a:solidFill>
                <a:latin typeface="Calibri"/>
              </a:rPr>
              <a:t>Was wir als Schule angehen wollen</a:t>
            </a:r>
          </a:p>
        </p:txBody>
      </p:sp>
      <p:graphicFrame>
        <p:nvGraphicFramePr>
          <p:cNvPr id="905" name="Table 904"/>
          <p:cNvGraphicFramePr>
            <a:graphicFrameLocks noGrp="1"/>
          </p:cNvGraphicFramePr>
          <p:nvPr/>
        </p:nvGraphicFramePr>
        <p:xfrm>
          <a:off x="555955" y="1536192"/>
          <a:ext cx="9509760" cy="47945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57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175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801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55448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47472">
                <a:tc>
                  <a:txBody>
                    <a:bodyPr/>
                    <a:lstStyle/>
                    <a:p>
                      <a:r>
                        <a:rPr sz="1150" b="1" i="0">
                          <a:solidFill>
                            <a:srgbClr val="FFFFFF"/>
                          </a:solidFill>
                          <a:latin typeface="Calibri"/>
                        </a:rPr>
                        <a:t>Nr.</a:t>
                      </a:r>
                    </a:p>
                  </a:txBody>
                  <a:tcPr marL="64008" marR="64008" marT="36576" marB="18288">
                    <a:solidFill>
                      <a:srgbClr val="49566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50" b="1" i="0">
                          <a:solidFill>
                            <a:srgbClr val="FFFFFF"/>
                          </a:solidFill>
                          <a:latin typeface="Calibri"/>
                        </a:rPr>
                        <a:t>Was wollen wir angehen?</a:t>
                      </a:r>
                    </a:p>
                  </a:txBody>
                  <a:tcPr marL="64008" marR="64008" marT="36576" marB="18288">
                    <a:solidFill>
                      <a:srgbClr val="49566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50" b="1" i="0">
                          <a:solidFill>
                            <a:srgbClr val="FFFFFF"/>
                          </a:solidFill>
                          <a:latin typeface="Calibri"/>
                        </a:rPr>
                        <a:t>Wann?</a:t>
                      </a:r>
                    </a:p>
                  </a:txBody>
                  <a:tcPr marL="64008" marR="64008" marT="36576" marB="18288">
                    <a:solidFill>
                      <a:srgbClr val="49566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50" b="1" i="0">
                          <a:solidFill>
                            <a:srgbClr val="FFFFFF"/>
                          </a:solidFill>
                          <a:latin typeface="Calibri"/>
                        </a:rPr>
                        <a:t>Wer ist verantwortlich?</a:t>
                      </a:r>
                    </a:p>
                  </a:txBody>
                  <a:tcPr marL="64008" marR="64008" marT="36576" marB="18288">
                    <a:solidFill>
                      <a:srgbClr val="49566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50" b="1" i="0">
                          <a:solidFill>
                            <a:srgbClr val="FFFFFF"/>
                          </a:solidFill>
                          <a:latin typeface="Calibri"/>
                        </a:rPr>
                        <a:t>Abhängig von</a:t>
                      </a:r>
                    </a:p>
                  </a:txBody>
                  <a:tcPr marL="64008" marR="64008" marT="36576" marB="18288">
                    <a:solidFill>
                      <a:srgbClr val="49566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50" b="1" i="0">
                          <a:solidFill>
                            <a:srgbClr val="FFFFFF"/>
                          </a:solidFill>
                          <a:latin typeface="Calibri"/>
                        </a:rPr>
                        <a:t>Offene Fragen / Notizen</a:t>
                      </a:r>
                    </a:p>
                  </a:txBody>
                  <a:tcPr marL="64008" marR="64008" marT="36576" marB="18288">
                    <a:solidFill>
                      <a:srgbClr val="49566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r>
                        <a:rPr sz="1200" b="1" i="0">
                          <a:solidFill>
                            <a:srgbClr val="495662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64008" marR="64008" marT="36576" marB="18288">
                    <a:solidFill>
                      <a:srgbClr val="EAF4F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 i="1">
                          <a:solidFill>
                            <a:srgbClr val="9AA7B0"/>
                          </a:solidFill>
                          <a:latin typeface="Calibri"/>
                        </a:rPr>
                        <a:t>z. B. Top-10-Maßnahmen und Handlungsempfehlungen in Clama anlegen</a:t>
                      </a:r>
                    </a:p>
                  </a:txBody>
                  <a:tcPr marL="64008" marR="64008" marT="36576" marB="18288">
                    <a:solidFill>
                      <a:srgbClr val="EAF4F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 i="1">
                          <a:solidFill>
                            <a:srgbClr val="9AA7B0"/>
                          </a:solidFill>
                          <a:latin typeface="Calibri"/>
                        </a:rPr>
                        <a:t>☐ Sofort: __.__.____</a:t>
                      </a:r>
                    </a:p>
                    <a:p>
                      <a:r>
                        <a:rPr sz="1000" i="1">
                          <a:solidFill>
                            <a:srgbClr val="9AA7B0"/>
                          </a:solidFill>
                          <a:latin typeface="Calibri"/>
                        </a:rPr>
                        <a:t>☒ Kurzfristig: z. B. 30.11.</a:t>
                      </a:r>
                    </a:p>
                    <a:p>
                      <a:r>
                        <a:rPr sz="1000" i="1">
                          <a:solidFill>
                            <a:srgbClr val="9AA7B0"/>
                          </a:solidFill>
                          <a:latin typeface="Calibri"/>
                        </a:rPr>
                        <a:t>☐ Mittelfristig   ☐ Langfristig</a:t>
                      </a:r>
                    </a:p>
                  </a:txBody>
                  <a:tcPr marL="64008" marR="64008" marT="36576" marB="18288">
                    <a:solidFill>
                      <a:srgbClr val="EAF4F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 i="1">
                          <a:solidFill>
                            <a:srgbClr val="9AA7B0"/>
                          </a:solidFill>
                          <a:latin typeface="Calibri"/>
                        </a:rPr>
                        <a:t>z. B. Admin: [Name]</a:t>
                      </a:r>
                    </a:p>
                  </a:txBody>
                  <a:tcPr marL="64008" marR="64008" marT="36576" marB="18288">
                    <a:solidFill>
                      <a:srgbClr val="EAF4F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 i="1">
                          <a:solidFill>
                            <a:srgbClr val="9AA7B0"/>
                          </a:solidFill>
                          <a:latin typeface="Calibri"/>
                        </a:rPr>
                        <a:t>z. B. Beschluss Lehrerkonferenz</a:t>
                      </a:r>
                    </a:p>
                  </a:txBody>
                  <a:tcPr marL="64008" marR="64008" marT="36576" marB="18288">
                    <a:solidFill>
                      <a:srgbClr val="EAF4F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 i="1">
                          <a:solidFill>
                            <a:srgbClr val="9AA7B0"/>
                          </a:solidFill>
                          <a:latin typeface="Calibri"/>
                        </a:rPr>
                        <a:t>z. B. Welche Maßnahmen sind Pflicht?</a:t>
                      </a:r>
                    </a:p>
                  </a:txBody>
                  <a:tcPr marL="64008" marR="64008" marT="36576" marB="18288">
                    <a:solidFill>
                      <a:srgbClr val="EAF4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r>
                        <a:rPr sz="1200" b="1" i="0">
                          <a:solidFill>
                            <a:srgbClr val="495662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64008" marR="64008" marT="36576" marB="18288">
                    <a:solidFill>
                      <a:srgbClr val="F6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 i="1">
                          <a:solidFill>
                            <a:srgbClr val="9AA7B0"/>
                          </a:solidFill>
                          <a:latin typeface="Calibri"/>
                        </a:rPr>
                        <a:t>z. B. Alle Lehrkräfte halten verbale und körperliche Übergriffe in Clama fest</a:t>
                      </a:r>
                    </a:p>
                  </a:txBody>
                  <a:tcPr marL="64008" marR="64008" marT="36576" marB="18288">
                    <a:solidFill>
                      <a:srgbClr val="F6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 i="1">
                          <a:solidFill>
                            <a:srgbClr val="9AA7B0"/>
                          </a:solidFill>
                          <a:latin typeface="Calibri"/>
                        </a:rPr>
                        <a:t>☒ Sofort: z. B. 15.10.</a:t>
                      </a:r>
                    </a:p>
                    <a:p>
                      <a:r>
                        <a:rPr sz="1000" i="1">
                          <a:solidFill>
                            <a:srgbClr val="9AA7B0"/>
                          </a:solidFill>
                          <a:latin typeface="Calibri"/>
                        </a:rPr>
                        <a:t>☐ Kurzfristig: __.__.____</a:t>
                      </a:r>
                    </a:p>
                    <a:p>
                      <a:r>
                        <a:rPr sz="1000" i="1">
                          <a:solidFill>
                            <a:srgbClr val="9AA7B0"/>
                          </a:solidFill>
                          <a:latin typeface="Calibri"/>
                        </a:rPr>
                        <a:t>☐ Mittelfristig   ☐ Langfristig</a:t>
                      </a:r>
                    </a:p>
                  </a:txBody>
                  <a:tcPr marL="64008" marR="64008" marT="36576" marB="18288">
                    <a:solidFill>
                      <a:srgbClr val="F6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 i="1">
                          <a:solidFill>
                            <a:srgbClr val="9AA7B0"/>
                          </a:solidFill>
                          <a:latin typeface="Calibri"/>
                        </a:rPr>
                        <a:t>z. B. Alle Lehrkräfte</a:t>
                      </a:r>
                    </a:p>
                  </a:txBody>
                  <a:tcPr marL="64008" marR="64008" marT="36576" marB="18288">
                    <a:solidFill>
                      <a:srgbClr val="F6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 i="1">
                          <a:solidFill>
                            <a:srgbClr val="9AA7B0"/>
                          </a:solidFill>
                          <a:latin typeface="Calibri"/>
                        </a:rPr>
                        <a:t>z. B. Kurze Einführung</a:t>
                      </a:r>
                    </a:p>
                  </a:txBody>
                  <a:tcPr marL="64008" marR="64008" marT="36576" marB="18288">
                    <a:solidFill>
                      <a:srgbClr val="F6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 i="1">
                          <a:solidFill>
                            <a:srgbClr val="9AA7B0"/>
                          </a:solidFill>
                          <a:latin typeface="Calibri"/>
                        </a:rPr>
                        <a:t>…</a:t>
                      </a:r>
                    </a:p>
                  </a:txBody>
                  <a:tcPr marL="64008" marR="64008" marT="36576" marB="18288">
                    <a:solidFill>
                      <a:srgbClr val="F6F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r>
                        <a:rPr sz="1200" b="1" i="0">
                          <a:solidFill>
                            <a:srgbClr val="495662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64008" marR="64008" marT="36576" marB="18288">
                    <a:solidFill>
                      <a:srgbClr val="EAF4F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 i="1">
                          <a:solidFill>
                            <a:srgbClr val="9AA7B0"/>
                          </a:solidFill>
                          <a:latin typeface="Calibri"/>
                        </a:rPr>
                        <a:t>z. B. Feste Routine: Auswertungen in Clama regelmäßig ansehen</a:t>
                      </a:r>
                    </a:p>
                  </a:txBody>
                  <a:tcPr marL="64008" marR="64008" marT="36576" marB="18288">
                    <a:solidFill>
                      <a:srgbClr val="EAF4F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 i="1">
                          <a:solidFill>
                            <a:srgbClr val="9AA7B0"/>
                          </a:solidFill>
                          <a:latin typeface="Calibri"/>
                        </a:rPr>
                        <a:t>☒ Sofort: z. B. 15.10.</a:t>
                      </a:r>
                    </a:p>
                    <a:p>
                      <a:r>
                        <a:rPr sz="1000" i="1">
                          <a:solidFill>
                            <a:srgbClr val="9AA7B0"/>
                          </a:solidFill>
                          <a:latin typeface="Calibri"/>
                        </a:rPr>
                        <a:t>☐ Kurzfristig: __.__.____</a:t>
                      </a:r>
                    </a:p>
                    <a:p>
                      <a:r>
                        <a:rPr sz="1000" i="1">
                          <a:solidFill>
                            <a:srgbClr val="9AA7B0"/>
                          </a:solidFill>
                          <a:latin typeface="Calibri"/>
                        </a:rPr>
                        <a:t>☐ Mittelfristig   ☐ Langfristig</a:t>
                      </a:r>
                    </a:p>
                  </a:txBody>
                  <a:tcPr marL="64008" marR="64008" marT="36576" marB="18288">
                    <a:solidFill>
                      <a:srgbClr val="EAF4F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 i="1">
                          <a:solidFill>
                            <a:srgbClr val="9AA7B0"/>
                          </a:solidFill>
                          <a:latin typeface="Calibri"/>
                        </a:rPr>
                        <a:t>z. B. Klassenleitungen</a:t>
                      </a:r>
                    </a:p>
                  </a:txBody>
                  <a:tcPr marL="64008" marR="64008" marT="36576" marB="18288">
                    <a:solidFill>
                      <a:srgbClr val="EAF4F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 i="1">
                          <a:solidFill>
                            <a:srgbClr val="9AA7B0"/>
                          </a:solidFill>
                          <a:latin typeface="Calibri"/>
                        </a:rPr>
                        <a:t>—</a:t>
                      </a:r>
                    </a:p>
                  </a:txBody>
                  <a:tcPr marL="64008" marR="64008" marT="36576" marB="18288">
                    <a:solidFill>
                      <a:srgbClr val="EAF4F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 i="1">
                          <a:solidFill>
                            <a:srgbClr val="9AA7B0"/>
                          </a:solidFill>
                          <a:latin typeface="Calibri"/>
                        </a:rPr>
                        <a:t>z. B. In welchem Rhythmus?</a:t>
                      </a:r>
                    </a:p>
                  </a:txBody>
                  <a:tcPr marL="64008" marR="64008" marT="36576" marB="18288">
                    <a:solidFill>
                      <a:srgbClr val="EAF4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r>
                        <a:rPr sz="1200" b="1" i="0">
                          <a:solidFill>
                            <a:srgbClr val="495662"/>
                          </a:solidFill>
                          <a:latin typeface="Calibri"/>
                        </a:rPr>
                        <a:t>4</a:t>
                      </a:r>
                    </a:p>
                  </a:txBody>
                  <a:tcPr marL="64008" marR="64008" marT="36576" marB="18288">
                    <a:solidFill>
                      <a:srgbClr val="F6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 i="1">
                          <a:solidFill>
                            <a:srgbClr val="9AA7B0"/>
                          </a:solidFill>
                          <a:latin typeface="Calibri"/>
                        </a:rPr>
                        <a:t>z. B. Fortbildung zur Mobbingintervention (No-Blame-Approach)</a:t>
                      </a:r>
                    </a:p>
                  </a:txBody>
                  <a:tcPr marL="64008" marR="64008" marT="36576" marB="18288">
                    <a:solidFill>
                      <a:srgbClr val="F6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 i="1">
                          <a:solidFill>
                            <a:srgbClr val="9AA7B0"/>
                          </a:solidFill>
                          <a:latin typeface="Calibri"/>
                        </a:rPr>
                        <a:t>☐ Sofort: __.__.____</a:t>
                      </a:r>
                    </a:p>
                    <a:p>
                      <a:r>
                        <a:rPr sz="1000" i="1">
                          <a:solidFill>
                            <a:srgbClr val="9AA7B0"/>
                          </a:solidFill>
                          <a:latin typeface="Calibri"/>
                        </a:rPr>
                        <a:t>☐ Kurzfristig: __.__.____</a:t>
                      </a:r>
                    </a:p>
                    <a:p>
                      <a:r>
                        <a:rPr sz="1000" i="1">
                          <a:solidFill>
                            <a:srgbClr val="9AA7B0"/>
                          </a:solidFill>
                          <a:latin typeface="Calibri"/>
                        </a:rPr>
                        <a:t>☒ Mittelfristig   ☐ Langfristig</a:t>
                      </a:r>
                    </a:p>
                  </a:txBody>
                  <a:tcPr marL="64008" marR="64008" marT="36576" marB="18288">
                    <a:solidFill>
                      <a:srgbClr val="F6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 i="1">
                          <a:solidFill>
                            <a:srgbClr val="9AA7B0"/>
                          </a:solidFill>
                          <a:latin typeface="Calibri"/>
                        </a:rPr>
                        <a:t>z. B. Schulsozialarbeit</a:t>
                      </a:r>
                    </a:p>
                  </a:txBody>
                  <a:tcPr marL="64008" marR="64008" marT="36576" marB="18288">
                    <a:solidFill>
                      <a:srgbClr val="F6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 i="1">
                          <a:solidFill>
                            <a:srgbClr val="9AA7B0"/>
                          </a:solidFill>
                          <a:latin typeface="Calibri"/>
                        </a:rPr>
                        <a:t>z. B. Fortbildungsangebot</a:t>
                      </a:r>
                    </a:p>
                  </a:txBody>
                  <a:tcPr marL="64008" marR="64008" marT="36576" marB="18288">
                    <a:solidFill>
                      <a:srgbClr val="F6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 i="1">
                          <a:solidFill>
                            <a:srgbClr val="9AA7B0"/>
                          </a:solidFill>
                          <a:latin typeface="Calibri"/>
                        </a:rPr>
                        <a:t>z. B. Wer wird fortgebildet?</a:t>
                      </a:r>
                    </a:p>
                  </a:txBody>
                  <a:tcPr marL="64008" marR="64008" marT="36576" marB="18288">
                    <a:solidFill>
                      <a:srgbClr val="F6F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r>
                        <a:rPr sz="1200" b="1" i="0">
                          <a:solidFill>
                            <a:srgbClr val="495662"/>
                          </a:solidFill>
                          <a:latin typeface="Calibri"/>
                        </a:rPr>
                        <a:t>5</a:t>
                      </a:r>
                    </a:p>
                  </a:txBody>
                  <a:tcPr marL="64008" marR="64008" marT="36576" marB="18288">
                    <a:solidFill>
                      <a:srgbClr val="EAF4F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 i="1">
                          <a:solidFill>
                            <a:srgbClr val="9AA7B0"/>
                          </a:solidFill>
                          <a:latin typeface="Calibri"/>
                        </a:rPr>
                        <a:t>z. B. Individualziele nach SMART bei wiederholten Vorfällen einsetzen</a:t>
                      </a:r>
                    </a:p>
                  </a:txBody>
                  <a:tcPr marL="64008" marR="64008" marT="36576" marB="18288">
                    <a:solidFill>
                      <a:srgbClr val="EAF4F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 i="1">
                          <a:solidFill>
                            <a:srgbClr val="9AA7B0"/>
                          </a:solidFill>
                          <a:latin typeface="Calibri"/>
                        </a:rPr>
                        <a:t>☐ Sofort: __.__.____</a:t>
                      </a:r>
                    </a:p>
                    <a:p>
                      <a:r>
                        <a:rPr sz="1000" i="1">
                          <a:solidFill>
                            <a:srgbClr val="9AA7B0"/>
                          </a:solidFill>
                          <a:latin typeface="Calibri"/>
                        </a:rPr>
                        <a:t>☒ Kurzfristig: z. B. 30.11.</a:t>
                      </a:r>
                    </a:p>
                    <a:p>
                      <a:r>
                        <a:rPr sz="1000" i="1">
                          <a:solidFill>
                            <a:srgbClr val="9AA7B0"/>
                          </a:solidFill>
                          <a:latin typeface="Calibri"/>
                        </a:rPr>
                        <a:t>☐ Mittelfristig   ☐ Langfristig</a:t>
                      </a:r>
                    </a:p>
                  </a:txBody>
                  <a:tcPr marL="64008" marR="64008" marT="36576" marB="18288">
                    <a:solidFill>
                      <a:srgbClr val="EAF4F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 i="1">
                          <a:solidFill>
                            <a:srgbClr val="9AA7B0"/>
                          </a:solidFill>
                          <a:latin typeface="Calibri"/>
                        </a:rPr>
                        <a:t>z. B. Klassenleitungen</a:t>
                      </a:r>
                    </a:p>
                  </a:txBody>
                  <a:tcPr marL="64008" marR="64008" marT="36576" marB="18288">
                    <a:solidFill>
                      <a:srgbClr val="EAF4F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 i="1">
                          <a:solidFill>
                            <a:srgbClr val="9AA7B0"/>
                          </a:solidFill>
                          <a:latin typeface="Calibri"/>
                        </a:rPr>
                        <a:t>—</a:t>
                      </a:r>
                    </a:p>
                  </a:txBody>
                  <a:tcPr marL="64008" marR="64008" marT="36576" marB="18288">
                    <a:solidFill>
                      <a:srgbClr val="EAF4F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 i="1">
                          <a:solidFill>
                            <a:srgbClr val="9AA7B0"/>
                          </a:solidFill>
                          <a:latin typeface="Calibri"/>
                        </a:rPr>
                        <a:t>z. B. Vorlage für Zielvereinbarung?</a:t>
                      </a:r>
                    </a:p>
                  </a:txBody>
                  <a:tcPr marL="64008" marR="64008" marT="36576" marB="18288">
                    <a:solidFill>
                      <a:srgbClr val="EAF4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r>
                        <a:rPr sz="1200" b="1" i="0">
                          <a:solidFill>
                            <a:srgbClr val="495662"/>
                          </a:solidFill>
                          <a:latin typeface="Calibri"/>
                        </a:rPr>
                        <a:t>6</a:t>
                      </a:r>
                    </a:p>
                  </a:txBody>
                  <a:tcPr marL="64008" marR="64008" marT="36576" marB="18288">
                    <a:solidFill>
                      <a:srgbClr val="F6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 i="1">
                          <a:solidFill>
                            <a:srgbClr val="9AA7B0"/>
                          </a:solidFill>
                          <a:latin typeface="Calibri"/>
                        </a:rPr>
                        <a:t>z. B. Präventionsvorhaben aus der Bestandsaufnahme umsetzen</a:t>
                      </a:r>
                    </a:p>
                  </a:txBody>
                  <a:tcPr marL="64008" marR="64008" marT="36576" marB="18288">
                    <a:solidFill>
                      <a:srgbClr val="F6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 i="1">
                          <a:solidFill>
                            <a:srgbClr val="9AA7B0"/>
                          </a:solidFill>
                          <a:latin typeface="Calibri"/>
                        </a:rPr>
                        <a:t>☐ Sofort: __.__.____</a:t>
                      </a:r>
                    </a:p>
                    <a:p>
                      <a:r>
                        <a:rPr sz="1000" i="1">
                          <a:solidFill>
                            <a:srgbClr val="9AA7B0"/>
                          </a:solidFill>
                          <a:latin typeface="Calibri"/>
                        </a:rPr>
                        <a:t>☐ Kurzfristig: __.__.____</a:t>
                      </a:r>
                    </a:p>
                    <a:p>
                      <a:r>
                        <a:rPr sz="1000" i="1">
                          <a:solidFill>
                            <a:srgbClr val="9AA7B0"/>
                          </a:solidFill>
                          <a:latin typeface="Calibri"/>
                        </a:rPr>
                        <a:t>☐ Mittelfristig   ☒ Langfristig</a:t>
                      </a:r>
                    </a:p>
                  </a:txBody>
                  <a:tcPr marL="64008" marR="64008" marT="36576" marB="18288">
                    <a:solidFill>
                      <a:srgbClr val="F6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 i="1">
                          <a:solidFill>
                            <a:srgbClr val="9AA7B0"/>
                          </a:solidFill>
                          <a:latin typeface="Calibri"/>
                        </a:rPr>
                        <a:t>z. B. Steuergruppe</a:t>
                      </a:r>
                    </a:p>
                  </a:txBody>
                  <a:tcPr marL="64008" marR="64008" marT="36576" marB="18288">
                    <a:solidFill>
                      <a:srgbClr val="F6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 i="1">
                          <a:solidFill>
                            <a:srgbClr val="9AA7B0"/>
                          </a:solidFill>
                          <a:latin typeface="Calibri"/>
                        </a:rPr>
                        <a:t>z. B. Schulkonferenz</a:t>
                      </a:r>
                    </a:p>
                  </a:txBody>
                  <a:tcPr marL="64008" marR="64008" marT="36576" marB="18288">
                    <a:solidFill>
                      <a:srgbClr val="F6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 i="1">
                          <a:solidFill>
                            <a:srgbClr val="9AA7B0"/>
                          </a:solidFill>
                          <a:latin typeface="Calibri"/>
                        </a:rPr>
                        <a:t>z. B. Mit welcher Klassenstufe starten?</a:t>
                      </a:r>
                    </a:p>
                  </a:txBody>
                  <a:tcPr marL="64008" marR="64008" marT="36576" marB="18288">
                    <a:solidFill>
                      <a:srgbClr val="F6F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906" name="TextBox 905"/>
          <p:cNvSpPr txBox="1"/>
          <p:nvPr/>
        </p:nvSpPr>
        <p:spPr>
          <a:xfrm>
            <a:off x="566928" y="6473952"/>
            <a:ext cx="82296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0" i="0">
                <a:solidFill>
                  <a:srgbClr val="54665F"/>
                </a:solidFill>
                <a:latin typeface="Calibri"/>
              </a:rPr>
              <a:t>Graue Beispiele übernehmen, anpassen oder löschen · Kästchen ankreuzen: ☒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DA1C87-AB36-61F7-32AF-1C881A7AC2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bgerundetes Rechteck 4">
            <a:extLst>
              <a:ext uri="{FF2B5EF4-FFF2-40B4-BE49-F238E27FC236}">
                <a16:creationId xmlns:a16="http://schemas.microsoft.com/office/drawing/2014/main" id="{9C5E7988-E859-D218-C64C-F5AFAED796A8}"/>
              </a:ext>
            </a:extLst>
          </p:cNvPr>
          <p:cNvSpPr/>
          <p:nvPr/>
        </p:nvSpPr>
        <p:spPr>
          <a:xfrm rot="18961199">
            <a:off x="8739875" y="6753427"/>
            <a:ext cx="3970899" cy="3786415"/>
          </a:xfrm>
          <a:prstGeom prst="roundRect">
            <a:avLst>
              <a:gd name="adj" fmla="val 8911"/>
            </a:avLst>
          </a:prstGeom>
          <a:noFill/>
          <a:ln w="28575">
            <a:solidFill>
              <a:srgbClr val="00B05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" name="Abgerundetes Rechteck 3">
            <a:extLst>
              <a:ext uri="{FF2B5EF4-FFF2-40B4-BE49-F238E27FC236}">
                <a16:creationId xmlns:a16="http://schemas.microsoft.com/office/drawing/2014/main" id="{26754B4D-F7EB-85FD-B58A-6C7E52F9244A}"/>
              </a:ext>
            </a:extLst>
          </p:cNvPr>
          <p:cNvSpPr/>
          <p:nvPr/>
        </p:nvSpPr>
        <p:spPr>
          <a:xfrm rot="18873069">
            <a:off x="9684207" y="5807992"/>
            <a:ext cx="4434904" cy="2090766"/>
          </a:xfrm>
          <a:prstGeom prst="roundRect">
            <a:avLst>
              <a:gd name="adj" fmla="val 8911"/>
            </a:avLst>
          </a:prstGeom>
          <a:solidFill>
            <a:srgbClr val="014570">
              <a:alpha val="50196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" name="Abgerundetes Rechteck 2">
            <a:extLst>
              <a:ext uri="{FF2B5EF4-FFF2-40B4-BE49-F238E27FC236}">
                <a16:creationId xmlns:a16="http://schemas.microsoft.com/office/drawing/2014/main" id="{31F0F681-F710-9F90-A71F-4026762F2D91}"/>
              </a:ext>
            </a:extLst>
          </p:cNvPr>
          <p:cNvSpPr/>
          <p:nvPr/>
        </p:nvSpPr>
        <p:spPr>
          <a:xfrm rot="18873069">
            <a:off x="11287656" y="4282698"/>
            <a:ext cx="1940707" cy="2300158"/>
          </a:xfrm>
          <a:prstGeom prst="roundRect">
            <a:avLst>
              <a:gd name="adj" fmla="val 8911"/>
            </a:avLst>
          </a:prstGeom>
          <a:solidFill>
            <a:srgbClr val="F0F7FA">
              <a:alpha val="94902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7" name="Grafik 9">
            <a:extLst>
              <a:ext uri="{FF2B5EF4-FFF2-40B4-BE49-F238E27FC236}">
                <a16:creationId xmlns:a16="http://schemas.microsoft.com/office/drawing/2014/main" id="{CDC9B348-5526-90BF-2999-C597B5AFC2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67160" y="348661"/>
            <a:ext cx="1917789" cy="4787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5" name="Gerade Verbindung 14">
            <a:extLst>
              <a:ext uri="{FF2B5EF4-FFF2-40B4-BE49-F238E27FC236}">
                <a16:creationId xmlns:a16="http://schemas.microsoft.com/office/drawing/2014/main" id="{664912EE-6BB6-4895-1A72-DC56F22222BD}"/>
              </a:ext>
            </a:extLst>
          </p:cNvPr>
          <p:cNvCxnSpPr>
            <a:cxnSpLocks/>
          </p:cNvCxnSpPr>
          <p:nvPr/>
        </p:nvCxnSpPr>
        <p:spPr>
          <a:xfrm>
            <a:off x="566056" y="6344268"/>
            <a:ext cx="8034247" cy="0"/>
          </a:xfrm>
          <a:prstGeom prst="line">
            <a:avLst/>
          </a:prstGeom>
          <a:ln w="9525">
            <a:solidFill>
              <a:srgbClr val="7795AC">
                <a:alpha val="50196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feld 11">
            <a:extLst>
              <a:ext uri="{FF2B5EF4-FFF2-40B4-BE49-F238E27FC236}">
                <a16:creationId xmlns:a16="http://schemas.microsoft.com/office/drawing/2014/main" id="{FD9A4B60-EDC6-721A-B2B1-889D5BB93B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9243" y="348661"/>
            <a:ext cx="8968991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de-DE" altLang="de-DE" sz="3600" b="1" dirty="0">
                <a:solidFill>
                  <a:srgbClr val="495663"/>
                </a:solidFill>
              </a:rPr>
              <a:t>Was wir als Gruppe angehen wollen</a:t>
            </a:r>
          </a:p>
        </p:txBody>
      </p:sp>
      <p:sp>
        <p:nvSpPr>
          <p:cNvPr id="20" name="Textfeld 19">
            <a:extLst>
              <a:ext uri="{FF2B5EF4-FFF2-40B4-BE49-F238E27FC236}">
                <a16:creationId xmlns:a16="http://schemas.microsoft.com/office/drawing/2014/main" id="{03CFE084-5B36-F93A-AD7C-731485A60055}"/>
              </a:ext>
            </a:extLst>
          </p:cNvPr>
          <p:cNvSpPr txBox="1"/>
          <p:nvPr/>
        </p:nvSpPr>
        <p:spPr>
          <a:xfrm>
            <a:off x="7055700" y="3205197"/>
            <a:ext cx="33788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400" dirty="0">
                <a:solidFill>
                  <a:schemeClr val="bg1"/>
                </a:solidFill>
              </a:rPr>
              <a:t>Leitfaden</a:t>
            </a:r>
          </a:p>
          <a:p>
            <a:pPr algn="ctr"/>
            <a:r>
              <a:rPr lang="de-DE" sz="1300" b="1" dirty="0">
                <a:solidFill>
                  <a:schemeClr val="bg1"/>
                </a:solidFill>
              </a:rPr>
              <a:t>Aufklärungsgespräch</a:t>
            </a:r>
          </a:p>
        </p:txBody>
      </p:sp>
      <p:graphicFrame>
        <p:nvGraphicFramePr>
          <p:cNvPr id="2" name="Table 904">
            <a:extLst>
              <a:ext uri="{FF2B5EF4-FFF2-40B4-BE49-F238E27FC236}">
                <a16:creationId xmlns:a16="http://schemas.microsoft.com/office/drawing/2014/main" id="{97127B7C-F5AE-D3E8-CB6F-8A890EE406DD}"/>
              </a:ext>
            </a:extLst>
          </p:cNvPr>
          <p:cNvGraphicFramePr>
            <a:graphicFrameLocks noGrp="1"/>
          </p:cNvGraphicFramePr>
          <p:nvPr/>
        </p:nvGraphicFramePr>
        <p:xfrm>
          <a:off x="566056" y="1144083"/>
          <a:ext cx="11059888" cy="53931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53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093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7421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5420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8883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80786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53642">
                <a:tc>
                  <a:txBody>
                    <a:bodyPr/>
                    <a:lstStyle/>
                    <a:p>
                      <a:r>
                        <a:rPr sz="1400" b="1" i="0" dirty="0">
                          <a:solidFill>
                            <a:srgbClr val="FFFFFF"/>
                          </a:solidFill>
                          <a:latin typeface="Calibri"/>
                        </a:rPr>
                        <a:t>Nr.</a:t>
                      </a:r>
                    </a:p>
                  </a:txBody>
                  <a:tcPr marL="64008" marR="64008" marT="36576" marB="18288">
                    <a:solidFill>
                      <a:srgbClr val="49566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1" i="0" dirty="0">
                          <a:solidFill>
                            <a:srgbClr val="FFFFFF"/>
                          </a:solidFill>
                          <a:latin typeface="Calibri"/>
                        </a:rPr>
                        <a:t>Was </a:t>
                      </a:r>
                      <a:r>
                        <a:rPr sz="1400" b="1" i="0" dirty="0" err="1">
                          <a:solidFill>
                            <a:srgbClr val="FFFFFF"/>
                          </a:solidFill>
                          <a:latin typeface="Calibri"/>
                        </a:rPr>
                        <a:t>wollen</a:t>
                      </a:r>
                      <a:r>
                        <a:rPr sz="1400" b="1" i="0" dirty="0">
                          <a:solidFill>
                            <a:srgbClr val="FFFFFF"/>
                          </a:solidFill>
                          <a:latin typeface="Calibri"/>
                        </a:rPr>
                        <a:t> </a:t>
                      </a:r>
                      <a:r>
                        <a:rPr sz="1400" b="1" i="0" dirty="0" err="1">
                          <a:solidFill>
                            <a:srgbClr val="FFFFFF"/>
                          </a:solidFill>
                          <a:latin typeface="Calibri"/>
                        </a:rPr>
                        <a:t>wir</a:t>
                      </a:r>
                      <a:r>
                        <a:rPr sz="1400" b="1" i="0" dirty="0">
                          <a:solidFill>
                            <a:srgbClr val="FFFFFF"/>
                          </a:solidFill>
                          <a:latin typeface="Calibri"/>
                        </a:rPr>
                        <a:t> </a:t>
                      </a:r>
                      <a:r>
                        <a:rPr sz="1400" b="1" i="0" dirty="0" err="1">
                          <a:solidFill>
                            <a:srgbClr val="FFFFFF"/>
                          </a:solidFill>
                          <a:latin typeface="Calibri"/>
                        </a:rPr>
                        <a:t>angehen</a:t>
                      </a:r>
                      <a:r>
                        <a:rPr sz="1400" b="1" i="0" dirty="0">
                          <a:solidFill>
                            <a:srgbClr val="FFFFFF"/>
                          </a:solidFill>
                          <a:latin typeface="Calibri"/>
                        </a:rPr>
                        <a:t>?</a:t>
                      </a:r>
                    </a:p>
                  </a:txBody>
                  <a:tcPr marL="64008" marR="64008" marT="36576" marB="18288">
                    <a:solidFill>
                      <a:srgbClr val="49566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1" i="0" dirty="0">
                          <a:solidFill>
                            <a:srgbClr val="FFFFFF"/>
                          </a:solidFill>
                          <a:latin typeface="Calibri"/>
                        </a:rPr>
                        <a:t>Wann?</a:t>
                      </a:r>
                    </a:p>
                  </a:txBody>
                  <a:tcPr marL="64008" marR="64008" marT="36576" marB="18288">
                    <a:solidFill>
                      <a:srgbClr val="49566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1" i="0" dirty="0" err="1">
                          <a:solidFill>
                            <a:srgbClr val="FFFFFF"/>
                          </a:solidFill>
                          <a:latin typeface="Calibri"/>
                        </a:rPr>
                        <a:t>Wer</a:t>
                      </a:r>
                      <a:r>
                        <a:rPr sz="1400" b="1" i="0" dirty="0">
                          <a:solidFill>
                            <a:srgbClr val="FFFFFF"/>
                          </a:solidFill>
                          <a:latin typeface="Calibri"/>
                        </a:rPr>
                        <a:t> </a:t>
                      </a:r>
                      <a:r>
                        <a:rPr sz="1400" b="1" i="0" dirty="0" err="1">
                          <a:solidFill>
                            <a:srgbClr val="FFFFFF"/>
                          </a:solidFill>
                          <a:latin typeface="Calibri"/>
                        </a:rPr>
                        <a:t>ist</a:t>
                      </a:r>
                      <a:r>
                        <a:rPr sz="1400" b="1" i="0" dirty="0">
                          <a:solidFill>
                            <a:srgbClr val="FFFFFF"/>
                          </a:solidFill>
                          <a:latin typeface="Calibri"/>
                        </a:rPr>
                        <a:t> </a:t>
                      </a:r>
                      <a:r>
                        <a:rPr sz="1400" b="1" i="0" dirty="0" err="1">
                          <a:solidFill>
                            <a:srgbClr val="FFFFFF"/>
                          </a:solidFill>
                          <a:latin typeface="Calibri"/>
                        </a:rPr>
                        <a:t>verantwortlich</a:t>
                      </a:r>
                      <a:r>
                        <a:rPr sz="1400" b="1" i="0" dirty="0">
                          <a:solidFill>
                            <a:srgbClr val="FFFFFF"/>
                          </a:solidFill>
                          <a:latin typeface="Calibri"/>
                        </a:rPr>
                        <a:t>?</a:t>
                      </a:r>
                    </a:p>
                  </a:txBody>
                  <a:tcPr marL="64008" marR="64008" marT="36576" marB="18288">
                    <a:solidFill>
                      <a:srgbClr val="49566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1" i="0" dirty="0" err="1">
                          <a:solidFill>
                            <a:srgbClr val="FFFFFF"/>
                          </a:solidFill>
                          <a:latin typeface="Calibri"/>
                        </a:rPr>
                        <a:t>Abhängig</a:t>
                      </a:r>
                      <a:r>
                        <a:rPr sz="1400" b="1" i="0" dirty="0">
                          <a:solidFill>
                            <a:srgbClr val="FFFFFF"/>
                          </a:solidFill>
                          <a:latin typeface="Calibri"/>
                        </a:rPr>
                        <a:t> von</a:t>
                      </a:r>
                    </a:p>
                  </a:txBody>
                  <a:tcPr marL="64008" marR="64008" marT="36576" marB="18288">
                    <a:solidFill>
                      <a:srgbClr val="49566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1" i="0" dirty="0" err="1">
                          <a:solidFill>
                            <a:srgbClr val="FFFFFF"/>
                          </a:solidFill>
                          <a:latin typeface="Calibri"/>
                        </a:rPr>
                        <a:t>Offene</a:t>
                      </a:r>
                      <a:r>
                        <a:rPr sz="1400" b="1" i="0" dirty="0">
                          <a:solidFill>
                            <a:srgbClr val="FFFFFF"/>
                          </a:solidFill>
                          <a:latin typeface="Calibri"/>
                        </a:rPr>
                        <a:t> </a:t>
                      </a:r>
                      <a:r>
                        <a:rPr sz="1400" b="1" i="0" dirty="0" err="1">
                          <a:solidFill>
                            <a:srgbClr val="FFFFFF"/>
                          </a:solidFill>
                          <a:latin typeface="Calibri"/>
                        </a:rPr>
                        <a:t>Fragen</a:t>
                      </a:r>
                      <a:r>
                        <a:rPr sz="1400" b="1" i="0" dirty="0">
                          <a:solidFill>
                            <a:srgbClr val="FFFFFF"/>
                          </a:solidFill>
                          <a:latin typeface="Calibri"/>
                        </a:rPr>
                        <a:t> / </a:t>
                      </a:r>
                      <a:r>
                        <a:rPr sz="1400" b="1" i="0" dirty="0" err="1">
                          <a:solidFill>
                            <a:srgbClr val="FFFFFF"/>
                          </a:solidFill>
                          <a:latin typeface="Calibri"/>
                        </a:rPr>
                        <a:t>Notizen</a:t>
                      </a:r>
                      <a:endParaRPr sz="1400" b="1" i="0" dirty="0">
                        <a:solidFill>
                          <a:srgbClr val="FFFFFF"/>
                        </a:solidFill>
                        <a:latin typeface="Calibri"/>
                      </a:endParaRPr>
                    </a:p>
                  </a:txBody>
                  <a:tcPr marL="64008" marR="64008" marT="36576" marB="18288">
                    <a:solidFill>
                      <a:srgbClr val="49566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18602">
                <a:tc>
                  <a:txBody>
                    <a:bodyPr/>
                    <a:lstStyle/>
                    <a:p>
                      <a:r>
                        <a:rPr sz="1200" b="1" i="0">
                          <a:solidFill>
                            <a:srgbClr val="495662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64008" marR="64008" marT="36576" marB="18288">
                    <a:solidFill>
                      <a:srgbClr val="EAF4F9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DE" sz="1000" b="0" i="1" dirty="0">
                        <a:solidFill>
                          <a:srgbClr val="9AA7B0"/>
                        </a:solidFill>
                        <a:latin typeface="Calibri"/>
                      </a:endParaRPr>
                    </a:p>
                  </a:txBody>
                  <a:tcPr marL="64008" marR="64008" marT="36576" marB="18288">
                    <a:solidFill>
                      <a:srgbClr val="EAF4F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sz="1000" b="0" i="1" dirty="0">
                          <a:solidFill>
                            <a:srgbClr val="9AA7B0"/>
                          </a:solidFill>
                          <a:latin typeface="Calibri"/>
                        </a:rPr>
                        <a:t>☐ Sofort: __.__.____</a:t>
                      </a:r>
                    </a:p>
                    <a:p>
                      <a:r>
                        <a:rPr lang="de-DE" sz="1000" i="1" dirty="0">
                          <a:solidFill>
                            <a:srgbClr val="9AA7B0"/>
                          </a:solidFill>
                          <a:latin typeface="Calibri"/>
                        </a:rPr>
                        <a:t>☒ Kurzfristig: z. B. 30.11.</a:t>
                      </a:r>
                    </a:p>
                    <a:p>
                      <a:r>
                        <a:rPr lang="de-DE" sz="1000" i="1" dirty="0">
                          <a:solidFill>
                            <a:srgbClr val="9AA7B0"/>
                          </a:solidFill>
                          <a:latin typeface="Calibri"/>
                        </a:rPr>
                        <a:t>☐ Mittelfristig   ☐ Langfristig</a:t>
                      </a:r>
                    </a:p>
                  </a:txBody>
                  <a:tcPr marL="64008" marR="64008" marT="36576" marB="18288">
                    <a:solidFill>
                      <a:srgbClr val="EAF4F9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DE" sz="1000" b="0" i="1" dirty="0">
                        <a:solidFill>
                          <a:srgbClr val="9AA7B0"/>
                        </a:solidFill>
                        <a:latin typeface="Calibri"/>
                      </a:endParaRPr>
                    </a:p>
                  </a:txBody>
                  <a:tcPr marL="64008" marR="64008" marT="36576" marB="18288">
                    <a:solidFill>
                      <a:srgbClr val="EAF4F9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DE" sz="1000" b="0" i="1" dirty="0">
                        <a:solidFill>
                          <a:srgbClr val="9AA7B0"/>
                        </a:solidFill>
                        <a:latin typeface="Calibri"/>
                      </a:endParaRPr>
                    </a:p>
                  </a:txBody>
                  <a:tcPr marL="64008" marR="64008" marT="36576" marB="18288">
                    <a:solidFill>
                      <a:srgbClr val="EAF4F9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DE" sz="1000" b="0" i="1" dirty="0">
                        <a:solidFill>
                          <a:srgbClr val="9AA7B0"/>
                        </a:solidFill>
                        <a:latin typeface="Calibri"/>
                      </a:endParaRPr>
                    </a:p>
                  </a:txBody>
                  <a:tcPr marL="64008" marR="64008" marT="36576" marB="18288">
                    <a:solidFill>
                      <a:srgbClr val="EAF4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18602">
                <a:tc>
                  <a:txBody>
                    <a:bodyPr/>
                    <a:lstStyle/>
                    <a:p>
                      <a:r>
                        <a:rPr sz="1200" b="1" i="0">
                          <a:solidFill>
                            <a:srgbClr val="495662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64008" marR="64008" marT="36576" marB="18288">
                    <a:solidFill>
                      <a:srgbClr val="F6FAFC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DE" sz="1000" b="0" i="1" dirty="0">
                        <a:solidFill>
                          <a:srgbClr val="9AA7B0"/>
                        </a:solidFill>
                        <a:latin typeface="Calibri"/>
                      </a:endParaRPr>
                    </a:p>
                  </a:txBody>
                  <a:tcPr marL="64008" marR="64008" marT="36576" marB="18288">
                    <a:solidFill>
                      <a:srgbClr val="F6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sz="1000" b="0" i="1">
                          <a:solidFill>
                            <a:srgbClr val="9AA7B0"/>
                          </a:solidFill>
                          <a:latin typeface="Calibri"/>
                        </a:rPr>
                        <a:t>☒ Sofort: z. B. 15.10.</a:t>
                      </a:r>
                    </a:p>
                    <a:p>
                      <a:r>
                        <a:rPr lang="de-DE" sz="1000" i="1">
                          <a:solidFill>
                            <a:srgbClr val="9AA7B0"/>
                          </a:solidFill>
                          <a:latin typeface="Calibri"/>
                        </a:rPr>
                        <a:t>☐ Kurzfristig: __.__.____</a:t>
                      </a:r>
                    </a:p>
                    <a:p>
                      <a:r>
                        <a:rPr lang="de-DE" sz="1000" i="1">
                          <a:solidFill>
                            <a:srgbClr val="9AA7B0"/>
                          </a:solidFill>
                          <a:latin typeface="Calibri"/>
                        </a:rPr>
                        <a:t>☐ Mittelfristig   ☐ Langfristig</a:t>
                      </a:r>
                      <a:endParaRPr lang="de-DE" sz="1000" i="1" dirty="0">
                        <a:solidFill>
                          <a:srgbClr val="9AA7B0"/>
                        </a:solidFill>
                        <a:latin typeface="Calibri"/>
                      </a:endParaRPr>
                    </a:p>
                  </a:txBody>
                  <a:tcPr marL="64008" marR="64008" marT="36576" marB="18288">
                    <a:solidFill>
                      <a:srgbClr val="F6FAFC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DE" sz="1000" b="0" i="1" dirty="0">
                        <a:solidFill>
                          <a:srgbClr val="9AA7B0"/>
                        </a:solidFill>
                        <a:latin typeface="Calibri"/>
                      </a:endParaRPr>
                    </a:p>
                  </a:txBody>
                  <a:tcPr marL="64008" marR="64008" marT="36576" marB="18288">
                    <a:solidFill>
                      <a:srgbClr val="F6FAFC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DE" sz="1000" b="0" i="1">
                        <a:solidFill>
                          <a:srgbClr val="9AA7B0"/>
                        </a:solidFill>
                        <a:latin typeface="Calibri"/>
                      </a:endParaRPr>
                    </a:p>
                  </a:txBody>
                  <a:tcPr marL="64008" marR="64008" marT="36576" marB="18288">
                    <a:solidFill>
                      <a:srgbClr val="F6FAFC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DE" sz="1000" b="0" i="1" dirty="0">
                        <a:solidFill>
                          <a:srgbClr val="9AA7B0"/>
                        </a:solidFill>
                        <a:latin typeface="Calibri"/>
                      </a:endParaRPr>
                    </a:p>
                  </a:txBody>
                  <a:tcPr marL="64008" marR="64008" marT="36576" marB="18288">
                    <a:solidFill>
                      <a:srgbClr val="F6F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18602">
                <a:tc>
                  <a:txBody>
                    <a:bodyPr/>
                    <a:lstStyle/>
                    <a:p>
                      <a:r>
                        <a:rPr sz="1200" b="1" i="0">
                          <a:solidFill>
                            <a:srgbClr val="495662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64008" marR="64008" marT="36576" marB="18288">
                    <a:solidFill>
                      <a:srgbClr val="EAF4F9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DE" sz="1000" b="0" i="1" dirty="0">
                        <a:solidFill>
                          <a:srgbClr val="9AA7B0"/>
                        </a:solidFill>
                        <a:latin typeface="Calibri"/>
                      </a:endParaRPr>
                    </a:p>
                  </a:txBody>
                  <a:tcPr marL="64008" marR="64008" marT="36576" marB="18288">
                    <a:solidFill>
                      <a:srgbClr val="EAF4F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sz="1000" b="0" i="1">
                          <a:solidFill>
                            <a:srgbClr val="9AA7B0"/>
                          </a:solidFill>
                          <a:latin typeface="Calibri"/>
                        </a:rPr>
                        <a:t>☐ Sofort: __.__.____</a:t>
                      </a:r>
                    </a:p>
                    <a:p>
                      <a:r>
                        <a:rPr lang="de-DE" sz="1000" i="1">
                          <a:solidFill>
                            <a:srgbClr val="9AA7B0"/>
                          </a:solidFill>
                          <a:latin typeface="Calibri"/>
                        </a:rPr>
                        <a:t>☒ Kurzfristig: z. B. 30.11.</a:t>
                      </a:r>
                    </a:p>
                    <a:p>
                      <a:r>
                        <a:rPr lang="de-DE" sz="1000" i="1">
                          <a:solidFill>
                            <a:srgbClr val="9AA7B0"/>
                          </a:solidFill>
                          <a:latin typeface="Calibri"/>
                        </a:rPr>
                        <a:t>☐ Mittelfristig   ☐ Langfristig</a:t>
                      </a:r>
                      <a:endParaRPr lang="de-DE" sz="1000" i="1" dirty="0">
                        <a:solidFill>
                          <a:srgbClr val="9AA7B0"/>
                        </a:solidFill>
                        <a:latin typeface="Calibri"/>
                      </a:endParaRPr>
                    </a:p>
                  </a:txBody>
                  <a:tcPr marL="64008" marR="64008" marT="36576" marB="18288">
                    <a:solidFill>
                      <a:srgbClr val="EAF4F9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DE" sz="1000" b="0" i="1" dirty="0">
                        <a:solidFill>
                          <a:srgbClr val="9AA7B0"/>
                        </a:solidFill>
                        <a:latin typeface="Calibri"/>
                      </a:endParaRPr>
                    </a:p>
                  </a:txBody>
                  <a:tcPr marL="64008" marR="64008" marT="36576" marB="18288">
                    <a:solidFill>
                      <a:srgbClr val="EAF4F9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DE" sz="1000" b="0" i="1" dirty="0">
                        <a:solidFill>
                          <a:srgbClr val="9AA7B0"/>
                        </a:solidFill>
                        <a:latin typeface="Calibri"/>
                      </a:endParaRPr>
                    </a:p>
                  </a:txBody>
                  <a:tcPr marL="64008" marR="64008" marT="36576" marB="18288">
                    <a:solidFill>
                      <a:srgbClr val="EAF4F9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DE" sz="1000" b="0" i="1">
                        <a:solidFill>
                          <a:srgbClr val="9AA7B0"/>
                        </a:solidFill>
                        <a:latin typeface="Calibri"/>
                      </a:endParaRPr>
                    </a:p>
                  </a:txBody>
                  <a:tcPr marL="64008" marR="64008" marT="36576" marB="18288">
                    <a:solidFill>
                      <a:srgbClr val="EAF4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18602">
                <a:tc>
                  <a:txBody>
                    <a:bodyPr/>
                    <a:lstStyle/>
                    <a:p>
                      <a:r>
                        <a:rPr sz="1200" b="1" i="0">
                          <a:solidFill>
                            <a:srgbClr val="495662"/>
                          </a:solidFill>
                          <a:latin typeface="Calibri"/>
                        </a:rPr>
                        <a:t>4</a:t>
                      </a:r>
                    </a:p>
                  </a:txBody>
                  <a:tcPr marL="64008" marR="64008" marT="36576" marB="18288">
                    <a:solidFill>
                      <a:srgbClr val="F6FAFC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DE" sz="1000" b="0" i="1" dirty="0">
                        <a:solidFill>
                          <a:srgbClr val="9AA7B0"/>
                        </a:solidFill>
                        <a:latin typeface="Calibri"/>
                      </a:endParaRPr>
                    </a:p>
                  </a:txBody>
                  <a:tcPr marL="64008" marR="64008" marT="36576" marB="18288">
                    <a:solidFill>
                      <a:srgbClr val="F6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sz="1000" b="0" i="1">
                          <a:solidFill>
                            <a:srgbClr val="9AA7B0"/>
                          </a:solidFill>
                          <a:latin typeface="Calibri"/>
                        </a:rPr>
                        <a:t>☐ Sofort: __.__.____</a:t>
                      </a:r>
                    </a:p>
                    <a:p>
                      <a:r>
                        <a:rPr lang="de-DE" sz="1000" i="1">
                          <a:solidFill>
                            <a:srgbClr val="9AA7B0"/>
                          </a:solidFill>
                          <a:latin typeface="Calibri"/>
                        </a:rPr>
                        <a:t>☐ Kurzfristig: __.__.____</a:t>
                      </a:r>
                    </a:p>
                    <a:p>
                      <a:r>
                        <a:rPr lang="de-DE" sz="1000" i="1">
                          <a:solidFill>
                            <a:srgbClr val="9AA7B0"/>
                          </a:solidFill>
                          <a:latin typeface="Calibri"/>
                        </a:rPr>
                        <a:t>☒ Mittelfristig   ☐ Langfristig</a:t>
                      </a:r>
                      <a:endParaRPr lang="de-DE" sz="1000" i="1" dirty="0">
                        <a:solidFill>
                          <a:srgbClr val="9AA7B0"/>
                        </a:solidFill>
                        <a:latin typeface="Calibri"/>
                      </a:endParaRPr>
                    </a:p>
                  </a:txBody>
                  <a:tcPr marL="64008" marR="64008" marT="36576" marB="18288">
                    <a:solidFill>
                      <a:srgbClr val="F6FAFC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DE" sz="1000" b="0" i="1">
                        <a:solidFill>
                          <a:srgbClr val="9AA7B0"/>
                        </a:solidFill>
                        <a:latin typeface="Calibri"/>
                      </a:endParaRPr>
                    </a:p>
                  </a:txBody>
                  <a:tcPr marL="64008" marR="64008" marT="36576" marB="18288">
                    <a:solidFill>
                      <a:srgbClr val="F6FAFC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DE" sz="1000" b="0" i="1" dirty="0">
                        <a:solidFill>
                          <a:srgbClr val="9AA7B0"/>
                        </a:solidFill>
                        <a:latin typeface="Calibri"/>
                      </a:endParaRPr>
                    </a:p>
                  </a:txBody>
                  <a:tcPr marL="64008" marR="64008" marT="36576" marB="18288">
                    <a:solidFill>
                      <a:srgbClr val="F6FAFC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DE" sz="1000" b="0" i="1">
                        <a:solidFill>
                          <a:srgbClr val="9AA7B0"/>
                        </a:solidFill>
                        <a:latin typeface="Calibri"/>
                      </a:endParaRPr>
                    </a:p>
                  </a:txBody>
                  <a:tcPr marL="64008" marR="64008" marT="36576" marB="18288">
                    <a:solidFill>
                      <a:srgbClr val="F6F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18602">
                <a:tc>
                  <a:txBody>
                    <a:bodyPr/>
                    <a:lstStyle/>
                    <a:p>
                      <a:r>
                        <a:rPr sz="1200" b="1" i="0">
                          <a:solidFill>
                            <a:srgbClr val="495662"/>
                          </a:solidFill>
                          <a:latin typeface="Calibri"/>
                        </a:rPr>
                        <a:t>5</a:t>
                      </a:r>
                    </a:p>
                  </a:txBody>
                  <a:tcPr marL="64008" marR="64008" marT="36576" marB="18288">
                    <a:solidFill>
                      <a:srgbClr val="EAF4F9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DE" sz="1000" b="0" i="1" dirty="0">
                        <a:solidFill>
                          <a:srgbClr val="9AA7B0"/>
                        </a:solidFill>
                        <a:latin typeface="Calibri"/>
                      </a:endParaRPr>
                    </a:p>
                  </a:txBody>
                  <a:tcPr marL="64008" marR="64008" marT="36576" marB="18288">
                    <a:solidFill>
                      <a:srgbClr val="EAF4F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sz="1000" b="0" i="1">
                          <a:solidFill>
                            <a:srgbClr val="9AA7B0"/>
                          </a:solidFill>
                          <a:latin typeface="Calibri"/>
                        </a:rPr>
                        <a:t>☐ Sofort: __.__.____</a:t>
                      </a:r>
                    </a:p>
                    <a:p>
                      <a:r>
                        <a:rPr lang="de-DE" sz="1000" i="1">
                          <a:solidFill>
                            <a:srgbClr val="9AA7B0"/>
                          </a:solidFill>
                          <a:latin typeface="Calibri"/>
                        </a:rPr>
                        <a:t>☒ Kurzfristig: z. B. 30.11.</a:t>
                      </a:r>
                    </a:p>
                    <a:p>
                      <a:r>
                        <a:rPr lang="de-DE" sz="1000" i="1">
                          <a:solidFill>
                            <a:srgbClr val="9AA7B0"/>
                          </a:solidFill>
                          <a:latin typeface="Calibri"/>
                        </a:rPr>
                        <a:t>☐ Mittelfristig   ☐ Langfristig</a:t>
                      </a:r>
                    </a:p>
                  </a:txBody>
                  <a:tcPr marL="64008" marR="64008" marT="36576" marB="18288">
                    <a:solidFill>
                      <a:srgbClr val="EAF4F9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DE" sz="1000" b="0" i="1" dirty="0">
                        <a:solidFill>
                          <a:srgbClr val="9AA7B0"/>
                        </a:solidFill>
                        <a:latin typeface="Calibri"/>
                      </a:endParaRPr>
                    </a:p>
                  </a:txBody>
                  <a:tcPr marL="64008" marR="64008" marT="36576" marB="18288">
                    <a:solidFill>
                      <a:srgbClr val="EAF4F9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DE" sz="1000" b="0" i="1" dirty="0">
                        <a:solidFill>
                          <a:srgbClr val="9AA7B0"/>
                        </a:solidFill>
                        <a:latin typeface="Calibri"/>
                      </a:endParaRPr>
                    </a:p>
                  </a:txBody>
                  <a:tcPr marL="64008" marR="64008" marT="36576" marB="18288">
                    <a:solidFill>
                      <a:srgbClr val="EAF4F9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DE" sz="1000" b="0" i="1" dirty="0">
                        <a:solidFill>
                          <a:srgbClr val="9AA7B0"/>
                        </a:solidFill>
                        <a:latin typeface="Calibri"/>
                      </a:endParaRPr>
                    </a:p>
                  </a:txBody>
                  <a:tcPr marL="64008" marR="64008" marT="36576" marB="18288">
                    <a:solidFill>
                      <a:srgbClr val="EAF4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818602">
                <a:tc>
                  <a:txBody>
                    <a:bodyPr/>
                    <a:lstStyle/>
                    <a:p>
                      <a:r>
                        <a:rPr sz="1200" b="1" i="0">
                          <a:solidFill>
                            <a:srgbClr val="495662"/>
                          </a:solidFill>
                          <a:latin typeface="Calibri"/>
                        </a:rPr>
                        <a:t>6</a:t>
                      </a:r>
                    </a:p>
                  </a:txBody>
                  <a:tcPr marL="64008" marR="64008" marT="36576" marB="18288">
                    <a:solidFill>
                      <a:srgbClr val="F6FAFC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DE" sz="1000" b="0" i="1" dirty="0">
                        <a:solidFill>
                          <a:srgbClr val="9AA7B0"/>
                        </a:solidFill>
                        <a:latin typeface="Calibri"/>
                      </a:endParaRPr>
                    </a:p>
                  </a:txBody>
                  <a:tcPr marL="64008" marR="64008" marT="36576" marB="18288">
                    <a:solidFill>
                      <a:srgbClr val="F6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sz="1000" b="0" i="1">
                          <a:solidFill>
                            <a:srgbClr val="9AA7B0"/>
                          </a:solidFill>
                          <a:latin typeface="Calibri"/>
                        </a:rPr>
                        <a:t>☒ Sofort: z. B. 15.10.</a:t>
                      </a:r>
                    </a:p>
                    <a:p>
                      <a:r>
                        <a:rPr lang="de-DE" sz="1000" i="1">
                          <a:solidFill>
                            <a:srgbClr val="9AA7B0"/>
                          </a:solidFill>
                          <a:latin typeface="Calibri"/>
                        </a:rPr>
                        <a:t>☐ Kurzfristig: __.__.____</a:t>
                      </a:r>
                    </a:p>
                    <a:p>
                      <a:r>
                        <a:rPr lang="de-DE" sz="1000" i="1">
                          <a:solidFill>
                            <a:srgbClr val="9AA7B0"/>
                          </a:solidFill>
                          <a:latin typeface="Calibri"/>
                        </a:rPr>
                        <a:t>☐ Mittelfristig   ☐ Langfristig</a:t>
                      </a:r>
                    </a:p>
                  </a:txBody>
                  <a:tcPr marL="64008" marR="64008" marT="36576" marB="18288">
                    <a:solidFill>
                      <a:srgbClr val="F6FAFC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DE" sz="1000" b="0" i="1">
                        <a:solidFill>
                          <a:srgbClr val="9AA7B0"/>
                        </a:solidFill>
                        <a:latin typeface="Calibri"/>
                      </a:endParaRPr>
                    </a:p>
                  </a:txBody>
                  <a:tcPr marL="64008" marR="64008" marT="36576" marB="18288">
                    <a:solidFill>
                      <a:srgbClr val="F6FAFC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DE" sz="1000" b="0" i="1" dirty="0">
                        <a:solidFill>
                          <a:srgbClr val="9AA7B0"/>
                        </a:solidFill>
                        <a:latin typeface="Calibri"/>
                      </a:endParaRPr>
                    </a:p>
                  </a:txBody>
                  <a:tcPr marL="64008" marR="64008" marT="36576" marB="18288">
                    <a:solidFill>
                      <a:srgbClr val="F6FAFC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DE" sz="1000" b="0" i="1" dirty="0">
                        <a:solidFill>
                          <a:srgbClr val="9AA7B0"/>
                        </a:solidFill>
                        <a:latin typeface="Calibri"/>
                      </a:endParaRPr>
                    </a:p>
                  </a:txBody>
                  <a:tcPr marL="64008" marR="64008" marT="36576" marB="18288">
                    <a:solidFill>
                      <a:srgbClr val="F6F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464739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DA08E4-C810-E393-12EC-B852AA39CF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bgerundetes Rechteck 2">
            <a:extLst>
              <a:ext uri="{FF2B5EF4-FFF2-40B4-BE49-F238E27FC236}">
                <a16:creationId xmlns:a16="http://schemas.microsoft.com/office/drawing/2014/main" id="{17A3A960-44BF-BF3F-3D09-D36FCE073B66}"/>
              </a:ext>
            </a:extLst>
          </p:cNvPr>
          <p:cNvSpPr/>
          <p:nvPr/>
        </p:nvSpPr>
        <p:spPr>
          <a:xfrm rot="18873069">
            <a:off x="11287656" y="4282698"/>
            <a:ext cx="1940707" cy="2300158"/>
          </a:xfrm>
          <a:prstGeom prst="roundRect">
            <a:avLst>
              <a:gd name="adj" fmla="val 8911"/>
            </a:avLst>
          </a:prstGeom>
          <a:solidFill>
            <a:srgbClr val="F0F7FA">
              <a:alpha val="94902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" name="Abgerundetes Rechteck 3">
            <a:extLst>
              <a:ext uri="{FF2B5EF4-FFF2-40B4-BE49-F238E27FC236}">
                <a16:creationId xmlns:a16="http://schemas.microsoft.com/office/drawing/2014/main" id="{8F3DEA39-6161-53FC-7A33-A54FF5F9934B}"/>
              </a:ext>
            </a:extLst>
          </p:cNvPr>
          <p:cNvSpPr/>
          <p:nvPr/>
        </p:nvSpPr>
        <p:spPr>
          <a:xfrm rot="18873069">
            <a:off x="9684207" y="5807992"/>
            <a:ext cx="4434904" cy="2090766"/>
          </a:xfrm>
          <a:prstGeom prst="roundRect">
            <a:avLst>
              <a:gd name="adj" fmla="val 8911"/>
            </a:avLst>
          </a:prstGeom>
          <a:solidFill>
            <a:srgbClr val="014570">
              <a:alpha val="50196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" name="Abgerundetes Rechteck 4">
            <a:extLst>
              <a:ext uri="{FF2B5EF4-FFF2-40B4-BE49-F238E27FC236}">
                <a16:creationId xmlns:a16="http://schemas.microsoft.com/office/drawing/2014/main" id="{BCF3087B-A32D-4FEA-EE4F-B5D6BFBDBA9B}"/>
              </a:ext>
            </a:extLst>
          </p:cNvPr>
          <p:cNvSpPr/>
          <p:nvPr/>
        </p:nvSpPr>
        <p:spPr>
          <a:xfrm rot="18961199">
            <a:off x="8739875" y="6753427"/>
            <a:ext cx="3970899" cy="3786415"/>
          </a:xfrm>
          <a:prstGeom prst="roundRect">
            <a:avLst>
              <a:gd name="adj" fmla="val 8911"/>
            </a:avLst>
          </a:prstGeom>
          <a:noFill/>
          <a:ln w="28575">
            <a:solidFill>
              <a:srgbClr val="00B05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7" name="Grafik 9">
            <a:extLst>
              <a:ext uri="{FF2B5EF4-FFF2-40B4-BE49-F238E27FC236}">
                <a16:creationId xmlns:a16="http://schemas.microsoft.com/office/drawing/2014/main" id="{23940789-8FCA-EEC4-CD36-00874D2757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67160" y="348661"/>
            <a:ext cx="1917789" cy="4787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5" name="Gerade Verbindung 14">
            <a:extLst>
              <a:ext uri="{FF2B5EF4-FFF2-40B4-BE49-F238E27FC236}">
                <a16:creationId xmlns:a16="http://schemas.microsoft.com/office/drawing/2014/main" id="{5BDF3661-7AF6-664C-DB3B-86E3BA369761}"/>
              </a:ext>
            </a:extLst>
          </p:cNvPr>
          <p:cNvCxnSpPr>
            <a:cxnSpLocks/>
          </p:cNvCxnSpPr>
          <p:nvPr/>
        </p:nvCxnSpPr>
        <p:spPr>
          <a:xfrm>
            <a:off x="566056" y="6344268"/>
            <a:ext cx="8034247" cy="0"/>
          </a:xfrm>
          <a:prstGeom prst="line">
            <a:avLst/>
          </a:prstGeom>
          <a:ln w="9525">
            <a:solidFill>
              <a:srgbClr val="7795AC">
                <a:alpha val="50196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feld 11">
            <a:extLst>
              <a:ext uri="{FF2B5EF4-FFF2-40B4-BE49-F238E27FC236}">
                <a16:creationId xmlns:a16="http://schemas.microsoft.com/office/drawing/2014/main" id="{32351A64-C7C0-525D-B15D-8C54FD4452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9243" y="348661"/>
            <a:ext cx="8968991" cy="11387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de-DE" altLang="de-DE" sz="3600" b="1" dirty="0">
                <a:solidFill>
                  <a:srgbClr val="495663"/>
                </a:solidFill>
              </a:rPr>
              <a:t>Gewaltprävention</a:t>
            </a:r>
          </a:p>
          <a:p>
            <a:pPr eaLnBrk="1" hangingPunct="1"/>
            <a:r>
              <a:rPr lang="de-DE" altLang="de-DE" sz="3200" dirty="0">
                <a:solidFill>
                  <a:srgbClr val="81BDD3"/>
                </a:solidFill>
              </a:rPr>
              <a:t>Unsere neuen Empfehlungen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8ADF89E9-59AF-EAF6-6EC8-AF9292B38891}"/>
              </a:ext>
            </a:extLst>
          </p:cNvPr>
          <p:cNvSpPr txBox="1"/>
          <p:nvPr/>
        </p:nvSpPr>
        <p:spPr>
          <a:xfrm>
            <a:off x="566928" y="1517904"/>
            <a:ext cx="10515600" cy="18466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0" dirty="0">
                <a:solidFill>
                  <a:srgbClr val="6B7A84"/>
                </a:solidFill>
                <a:latin typeface="Calibri"/>
              </a:rPr>
              <a:t>In </a:t>
            </a:r>
            <a:r>
              <a:rPr sz="1200" b="0" i="0" dirty="0" err="1">
                <a:solidFill>
                  <a:srgbClr val="6B7A84"/>
                </a:solidFill>
                <a:latin typeface="Calibri"/>
              </a:rPr>
              <a:t>welchen</a:t>
            </a:r>
            <a:r>
              <a:rPr sz="1200" b="0" i="0" dirty="0">
                <a:solidFill>
                  <a:srgbClr val="6B7A84"/>
                </a:solidFill>
                <a:latin typeface="Calibri"/>
              </a:rPr>
              <a:t> </a:t>
            </a:r>
            <a:r>
              <a:rPr sz="1200" b="0" i="0" dirty="0" err="1">
                <a:solidFill>
                  <a:srgbClr val="6B7A84"/>
                </a:solidFill>
                <a:latin typeface="Calibri"/>
              </a:rPr>
              <a:t>Bereichen</a:t>
            </a:r>
            <a:r>
              <a:rPr sz="1200" b="0" i="0" dirty="0">
                <a:solidFill>
                  <a:srgbClr val="6B7A84"/>
                </a:solidFill>
                <a:latin typeface="Calibri"/>
              </a:rPr>
              <a:t> </a:t>
            </a:r>
            <a:r>
              <a:rPr sz="1200" b="0" i="0" dirty="0" err="1">
                <a:solidFill>
                  <a:srgbClr val="6B7A84"/>
                </a:solidFill>
                <a:latin typeface="Calibri"/>
              </a:rPr>
              <a:t>ist</a:t>
            </a:r>
            <a:r>
              <a:rPr sz="1200" b="0" i="0" dirty="0">
                <a:solidFill>
                  <a:srgbClr val="6B7A84"/>
                </a:solidFill>
                <a:latin typeface="Calibri"/>
              </a:rPr>
              <a:t> </a:t>
            </a:r>
            <a:r>
              <a:rPr sz="1200" b="0" i="0" dirty="0" err="1">
                <a:solidFill>
                  <a:srgbClr val="6B7A84"/>
                </a:solidFill>
                <a:latin typeface="Calibri"/>
              </a:rPr>
              <a:t>Ihre</a:t>
            </a:r>
            <a:r>
              <a:rPr sz="1200" b="0" i="0" dirty="0">
                <a:solidFill>
                  <a:srgbClr val="6B7A84"/>
                </a:solidFill>
                <a:latin typeface="Calibri"/>
              </a:rPr>
              <a:t> Schule </a:t>
            </a:r>
            <a:r>
              <a:rPr sz="1200" b="0" i="0" dirty="0" err="1">
                <a:solidFill>
                  <a:srgbClr val="6B7A84"/>
                </a:solidFill>
                <a:latin typeface="Calibri"/>
              </a:rPr>
              <a:t>bereits</a:t>
            </a:r>
            <a:r>
              <a:rPr sz="1200" b="0" i="0" dirty="0">
                <a:solidFill>
                  <a:srgbClr val="6B7A84"/>
                </a:solidFill>
                <a:latin typeface="Calibri"/>
              </a:rPr>
              <a:t> </a:t>
            </a:r>
            <a:r>
              <a:rPr sz="1200" b="0" i="0" dirty="0" err="1">
                <a:solidFill>
                  <a:srgbClr val="6B7A84"/>
                </a:solidFill>
                <a:latin typeface="Calibri"/>
              </a:rPr>
              <a:t>tätig</a:t>
            </a:r>
            <a:r>
              <a:rPr sz="1200" b="0" i="0" dirty="0">
                <a:solidFill>
                  <a:srgbClr val="6B7A84"/>
                </a:solidFill>
                <a:latin typeface="Calibri"/>
              </a:rPr>
              <a:t>? Was </a:t>
            </a:r>
            <a:r>
              <a:rPr sz="1200" b="0" i="0" dirty="0" err="1">
                <a:solidFill>
                  <a:srgbClr val="6B7A84"/>
                </a:solidFill>
                <a:latin typeface="Calibri"/>
              </a:rPr>
              <a:t>gelingt</a:t>
            </a:r>
            <a:r>
              <a:rPr sz="1200" b="0" i="0" dirty="0">
                <a:solidFill>
                  <a:srgbClr val="6B7A84"/>
                </a:solidFill>
                <a:latin typeface="Calibri"/>
              </a:rPr>
              <a:t> gut, was </a:t>
            </a:r>
            <a:r>
              <a:rPr sz="1200" b="0" i="0" dirty="0" err="1">
                <a:solidFill>
                  <a:srgbClr val="6B7A84"/>
                </a:solidFill>
                <a:latin typeface="Calibri"/>
              </a:rPr>
              <a:t>könnte</a:t>
            </a:r>
            <a:r>
              <a:rPr sz="1200" b="0" i="0" dirty="0">
                <a:solidFill>
                  <a:srgbClr val="6B7A84"/>
                </a:solidFill>
                <a:latin typeface="Calibri"/>
              </a:rPr>
              <a:t> </a:t>
            </a:r>
            <a:r>
              <a:rPr sz="1200" b="0" i="0" dirty="0" err="1">
                <a:solidFill>
                  <a:srgbClr val="6B7A84"/>
                </a:solidFill>
                <a:latin typeface="Calibri"/>
              </a:rPr>
              <a:t>verbessert</a:t>
            </a:r>
            <a:r>
              <a:rPr sz="1200" b="0" i="0" dirty="0">
                <a:solidFill>
                  <a:srgbClr val="6B7A84"/>
                </a:solidFill>
                <a:latin typeface="Calibri"/>
              </a:rPr>
              <a:t> </a:t>
            </a:r>
            <a:r>
              <a:rPr sz="1200" b="0" i="0" dirty="0" err="1">
                <a:solidFill>
                  <a:srgbClr val="6B7A84"/>
                </a:solidFill>
                <a:latin typeface="Calibri"/>
              </a:rPr>
              <a:t>werden</a:t>
            </a:r>
            <a:r>
              <a:rPr sz="1200" b="0" i="0" dirty="0">
                <a:solidFill>
                  <a:srgbClr val="6B7A84"/>
                </a:solidFill>
                <a:latin typeface="Calibri"/>
              </a:rPr>
              <a:t>?</a:t>
            </a:r>
          </a:p>
        </p:txBody>
      </p:sp>
      <p:graphicFrame>
        <p:nvGraphicFramePr>
          <p:cNvPr id="24" name="Table 23">
            <a:extLst>
              <a:ext uri="{FF2B5EF4-FFF2-40B4-BE49-F238E27FC236}">
                <a16:creationId xmlns:a16="http://schemas.microsoft.com/office/drawing/2014/main" id="{1E186F8D-3083-E5D1-8B9A-76D0A39FA74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19928498"/>
              </p:ext>
            </p:extLst>
          </p:nvPr>
        </p:nvGraphicFramePr>
        <p:xfrm>
          <a:off x="566928" y="1883664"/>
          <a:ext cx="9746822" cy="4352544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456024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35777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algn="l"/>
                      <a:r>
                        <a:rPr sz="1100" b="1">
                          <a:solidFill>
                            <a:srgbClr val="FFFFFF"/>
                          </a:solidFill>
                          <a:latin typeface="Calibri"/>
                        </a:rPr>
                        <a:t>Tätigkeitsbereich</a:t>
                      </a:r>
                    </a:p>
                  </a:txBody>
                  <a:tcPr marT="36576" marB="36576" anchor="ctr">
                    <a:solidFill>
                      <a:srgbClr val="49566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00" b="1">
                          <a:solidFill>
                            <a:srgbClr val="FFFFFF"/>
                          </a:solidFill>
                          <a:latin typeface="Calibri"/>
                        </a:rPr>
                        <a:t>Für welche Klassenstufen?</a:t>
                      </a:r>
                    </a:p>
                  </a:txBody>
                  <a:tcPr marT="36576" marB="36576" anchor="ctr">
                    <a:solidFill>
                      <a:srgbClr val="49566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de-DE" sz="1100" b="1" dirty="0">
                          <a:solidFill>
                            <a:srgbClr val="FFFFFF"/>
                          </a:solidFill>
                          <a:latin typeface="Calibri"/>
                        </a:rPr>
                        <a:t>Erläuterungen</a:t>
                      </a:r>
                      <a:endParaRPr sz="1100" b="1" dirty="0">
                        <a:solidFill>
                          <a:srgbClr val="FFFFFF"/>
                        </a:solidFill>
                        <a:latin typeface="Calibri"/>
                      </a:endParaRPr>
                    </a:p>
                  </a:txBody>
                  <a:tcPr marT="36576" marB="36576" anchor="ctr">
                    <a:solidFill>
                      <a:srgbClr val="49566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73836">
                <a:tc>
                  <a:txBody>
                    <a:bodyPr/>
                    <a:lstStyle/>
                    <a:p>
                      <a:pPr algn="l"/>
                      <a:endParaRPr lang="de-DE" sz="1000" b="0" dirty="0">
                        <a:solidFill>
                          <a:srgbClr val="6B7A84"/>
                        </a:solidFill>
                        <a:latin typeface="Calibri"/>
                      </a:endParaRPr>
                    </a:p>
                  </a:txBody>
                  <a:tcPr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de-DE" sz="1050" b="0">
                          <a:solidFill>
                            <a:srgbClr val="7A8A96"/>
                          </a:solidFill>
                          <a:latin typeface="Calibri"/>
                        </a:rPr>
                        <a:t>☐ 1  ☐ 2  ☐ 3  ☐ 4</a:t>
                      </a:r>
                    </a:p>
                  </a:txBody>
                  <a:tcPr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de-DE" dirty="0"/>
                    </a:p>
                  </a:txBody>
                  <a:tcPr marT="36576" marB="36576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73836">
                <a:tc>
                  <a:txBody>
                    <a:bodyPr/>
                    <a:lstStyle/>
                    <a:p>
                      <a:pPr algn="l"/>
                      <a:endParaRPr lang="de-DE" sz="1000" b="0" dirty="0">
                        <a:solidFill>
                          <a:srgbClr val="6B7A84"/>
                        </a:solidFill>
                        <a:latin typeface="Calibri"/>
                      </a:endParaRPr>
                    </a:p>
                  </a:txBody>
                  <a:tcPr marT="36576" marB="36576" anchor="ctr">
                    <a:solidFill>
                      <a:srgbClr val="F4F8F7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de-DE" sz="1050" b="0" dirty="0">
                          <a:solidFill>
                            <a:srgbClr val="7A8A96"/>
                          </a:solidFill>
                          <a:latin typeface="Calibri"/>
                        </a:rPr>
                        <a:t>☐ 1  ☐ 2  ☐ 3  ☐ 4</a:t>
                      </a:r>
                    </a:p>
                  </a:txBody>
                  <a:tcPr marT="36576" marB="36576" anchor="ctr">
                    <a:solidFill>
                      <a:srgbClr val="F4F8F7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de-DE" dirty="0"/>
                    </a:p>
                  </a:txBody>
                  <a:tcPr marT="36576" marB="36576" anchor="ctr">
                    <a:solidFill>
                      <a:srgbClr val="F4F8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73836">
                <a:tc>
                  <a:txBody>
                    <a:bodyPr/>
                    <a:lstStyle/>
                    <a:p>
                      <a:pPr algn="l"/>
                      <a:endParaRPr lang="de-DE" sz="1000" b="0" dirty="0">
                        <a:solidFill>
                          <a:srgbClr val="6B7A84"/>
                        </a:solidFill>
                        <a:latin typeface="Calibri"/>
                      </a:endParaRPr>
                    </a:p>
                  </a:txBody>
                  <a:tcPr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de-DE" sz="1050" b="0">
                          <a:solidFill>
                            <a:srgbClr val="7A8A96"/>
                          </a:solidFill>
                          <a:latin typeface="Calibri"/>
                        </a:rPr>
                        <a:t>☐ 1  ☐ 2  ☐ 3  ☐ 4</a:t>
                      </a:r>
                      <a:endParaRPr lang="de-DE" sz="1050" b="0" dirty="0">
                        <a:solidFill>
                          <a:srgbClr val="7A8A96"/>
                        </a:solidFill>
                        <a:latin typeface="Calibri"/>
                      </a:endParaRPr>
                    </a:p>
                  </a:txBody>
                  <a:tcPr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de-DE" dirty="0"/>
                    </a:p>
                  </a:txBody>
                  <a:tcPr marT="36576" marB="36576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73836">
                <a:tc>
                  <a:txBody>
                    <a:bodyPr/>
                    <a:lstStyle/>
                    <a:p>
                      <a:pPr algn="l"/>
                      <a:endParaRPr lang="de-DE" sz="1000" b="0" dirty="0">
                        <a:solidFill>
                          <a:srgbClr val="6B7A84"/>
                        </a:solidFill>
                        <a:latin typeface="Calibri"/>
                      </a:endParaRPr>
                    </a:p>
                  </a:txBody>
                  <a:tcPr marT="36576" marB="36576" anchor="ctr">
                    <a:solidFill>
                      <a:srgbClr val="F4F8F7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de-DE" sz="1050" b="0" dirty="0">
                          <a:solidFill>
                            <a:srgbClr val="7A8A96"/>
                          </a:solidFill>
                          <a:latin typeface="Calibri"/>
                        </a:rPr>
                        <a:t>☐ 1  ☐ 2  ☐ 3  ☐ 4</a:t>
                      </a:r>
                    </a:p>
                  </a:txBody>
                  <a:tcPr marT="36576" marB="36576" anchor="ctr">
                    <a:solidFill>
                      <a:srgbClr val="F4F8F7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de-DE" dirty="0"/>
                    </a:p>
                  </a:txBody>
                  <a:tcPr marT="36576" marB="36576" anchor="ctr">
                    <a:solidFill>
                      <a:srgbClr val="F4F8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668893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E596CBF4-0358-7C46-8AB5-B2A1435E1D6B}">
  <we:reference id="wa200010725" version="1.0.0.1" store="de-DE" storeType="OMEX"/>
  <we:alternateReferences>
    <we:reference id="wa200010725" version="1.0.0.1" store="de-DE" storeType="OMEX"/>
  </we:alternateReferences>
  <we:properties>
    <we:property name="claude.fileId" value="&quot;6160b6fd-5c7d-49c2-896e-47a59b05c48f&quot;"/>
  </we:properties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1301</Words>
  <Application>Microsoft Macintosh PowerPoint</Application>
  <PresentationFormat>Breitbild</PresentationFormat>
  <Paragraphs>471</Paragraphs>
  <Slides>9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9</vt:i4>
      </vt:variant>
    </vt:vector>
  </HeadingPairs>
  <TitlesOfParts>
    <vt:vector size="13" baseType="lpstr">
      <vt:lpstr>Aptos</vt:lpstr>
      <vt:lpstr>Arial</vt:lpstr>
      <vt:lpstr>Calibri</vt:lpstr>
      <vt:lpstr>Office Theme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Simon Huck</cp:lastModifiedBy>
  <cp:revision>20</cp:revision>
  <dcterms:created xsi:type="dcterms:W3CDTF">2013-01-27T09:14:16Z</dcterms:created>
  <dcterms:modified xsi:type="dcterms:W3CDTF">2026-10-04T13:14:48Z</dcterms:modified>
  <cp:category/>
</cp:coreProperties>
</file>