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80" r:id="rId2"/>
    <p:sldId id="463" r:id="rId3"/>
    <p:sldId id="439" r:id="rId4"/>
    <p:sldId id="487" r:id="rId5"/>
    <p:sldId id="488" r:id="rId6"/>
    <p:sldId id="481" r:id="rId7"/>
    <p:sldId id="482" r:id="rId8"/>
    <p:sldId id="483" r:id="rId9"/>
    <p:sldId id="484" r:id="rId10"/>
    <p:sldId id="485" r:id="rId11"/>
    <p:sldId id="486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BD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4"/>
    <p:restoredTop sz="94678"/>
  </p:normalViewPr>
  <p:slideViewPr>
    <p:cSldViewPr snapToGrid="0">
      <p:cViewPr>
        <p:scale>
          <a:sx n="121" d="100"/>
          <a:sy n="121" d="100"/>
        </p:scale>
        <p:origin x="39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6BA1B2-B779-B0A1-5B2A-AAAF92A7F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639DBE0-570E-1F4D-2763-5928008982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8D0516E-B8EA-5D26-9E5C-05C9B04A6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A331B-08CD-E84C-9492-1B193C04579E}" type="datetimeFigureOut">
              <a:rPr lang="de-DE" smtClean="0"/>
              <a:t>29.09.26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431877-52E9-9037-5706-E90C182D8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AFD647E-E5CD-052B-5E9D-D86601C23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6749-C811-0448-AE05-9D6A7E6A52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7300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B6CBF1-4095-45B0-04A8-EED79BAAC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2501774-E910-D03D-B482-38CF4D044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00BF31-1E72-3A98-C921-18B7FB64A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A331B-08CD-E84C-9492-1B193C04579E}" type="datetimeFigureOut">
              <a:rPr lang="de-DE" smtClean="0"/>
              <a:t>29.09.26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6CCE1B9-348D-6EB4-ECAE-230705D33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1A9F826-40EA-E005-21E6-11B7702F9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6749-C811-0448-AE05-9D6A7E6A52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2350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DC0571-7D27-EC5C-6D23-C5B38A7C9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5A7CED1-1C5B-B185-1F08-B9F73B69D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36672CF-06E5-C841-66B1-35E7A2CC4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A331B-08CD-E84C-9492-1B193C04579E}" type="datetimeFigureOut">
              <a:rPr lang="de-DE" smtClean="0"/>
              <a:t>29.09.26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65CBA49-8D48-8E71-715C-EC214C96A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319BFA-0796-C54D-5B1C-1EBEB1D4F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6749-C811-0448-AE05-9D6A7E6A52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4636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3CEF22-6077-3FCB-C948-74B8C7C24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5267F26-C391-79EE-8449-0177133AB3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DC5D829-40A9-86C6-AF6D-3100C2C09A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A3A86B2-65B3-8C11-3122-C2161C4FB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A331B-08CD-E84C-9492-1B193C04579E}" type="datetimeFigureOut">
              <a:rPr lang="de-DE" smtClean="0"/>
              <a:t>29.09.26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1B5E65C-9E30-9053-302E-9E83C4360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6F8C535-A7AB-1932-452B-CD369D5D8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6749-C811-0448-AE05-9D6A7E6A52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3636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85AFDE-4462-B95E-4016-25FF6AA5B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6273AD1-A4EF-A3A9-0D6F-202BE56888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FC80FED-F2F0-BE7B-5190-0C1FDAD62D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802A220-B5D5-A8BD-4B06-74FF1C579A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2BAC9DB-15B8-BB5A-A1EC-83885DECB4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E5538EE-8806-F519-602F-5292779A0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A331B-08CD-E84C-9492-1B193C04579E}" type="datetimeFigureOut">
              <a:rPr lang="de-DE" smtClean="0"/>
              <a:t>29.09.26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132DD0D-ED05-D206-971C-76B0A36F2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F58F7F3-60BB-0A49-D655-8A74C10F6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6749-C811-0448-AE05-9D6A7E6A52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4648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EB02C4-4595-7A5B-7503-973ED26E4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8FDA455-7DFC-250C-120B-9E41C320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A331B-08CD-E84C-9492-1B193C04579E}" type="datetimeFigureOut">
              <a:rPr lang="de-DE" smtClean="0"/>
              <a:t>29.09.26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EDA023C-3684-EF75-D711-5917F4FA3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77FF525-02C6-7ACB-8DA7-9095C7463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6749-C811-0448-AE05-9D6A7E6A52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5265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98B7F95-7AFA-A5E6-C9DD-5FB719DB8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A331B-08CD-E84C-9492-1B193C04579E}" type="datetimeFigureOut">
              <a:rPr lang="de-DE" smtClean="0"/>
              <a:t>29.09.26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DC7F68D-AD7B-BAD4-35FE-73F56C7BE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F3F21A0-A1E9-A6A2-57A5-738637C8D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6749-C811-0448-AE05-9D6A7E6A52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0551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256015-A407-CEF7-B9B9-7908B4484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BF9A8D-251E-BF7E-12AD-418A75D15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1333525-3BC4-A54A-BDFE-EDBC953167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7F80731-471D-EE7A-5812-E0272B277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A331B-08CD-E84C-9492-1B193C04579E}" type="datetimeFigureOut">
              <a:rPr lang="de-DE" smtClean="0"/>
              <a:t>29.09.26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AC80827-9DE1-271F-398F-44C381AB6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2276A17-948F-2E6C-335E-8DBC47CD3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6749-C811-0448-AE05-9D6A7E6A52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726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AD5695-5B15-2A65-6BFE-D02040D4E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723CFBE-F2D9-AA1D-AD58-11773B98444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FEDDEA9-390C-FE78-CBDC-B789974291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9995AFC-CE50-6592-545E-B3B915CE8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A331B-08CD-E84C-9492-1B193C04579E}" type="datetimeFigureOut">
              <a:rPr lang="de-DE" smtClean="0"/>
              <a:t>29.09.26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8CB7C10-208A-E393-0D4B-F6F1715B7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7D5B8FA-8ACE-0F11-9DA4-D113DE754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6749-C811-0448-AE05-9D6A7E6A52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749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97864D-8673-4340-414B-2D49D8854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22958A9-7629-AEA7-F680-50970B70CE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CAD4839-133C-855A-A8B3-FE96C29DE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A331B-08CD-E84C-9492-1B193C04579E}" type="datetimeFigureOut">
              <a:rPr lang="de-DE" smtClean="0"/>
              <a:t>29.09.26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33AB7EE-054E-F918-7BB3-7FD99F814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42D1899-AB09-9631-4B00-9A7441A8B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6749-C811-0448-AE05-9D6A7E6A52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5559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F2443AD-70C4-120B-AD52-0906DF3B85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FEFF2DB-F02B-4C93-7D75-61EC78D352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82151D7-20B6-7CEC-FFA8-8EF95914F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A331B-08CD-E84C-9492-1B193C04579E}" type="datetimeFigureOut">
              <a:rPr lang="de-DE" smtClean="0"/>
              <a:t>29.09.26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E1ECF8B-8BA8-BA75-E170-912F2DA50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16B2638-CBE5-74DC-27C2-91CC4C09F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6749-C811-0448-AE05-9D6A7E6A52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2514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>
            <a:extLst>
              <a:ext uri="{FF2B5EF4-FFF2-40B4-BE49-F238E27FC236}">
                <a16:creationId xmlns:a16="http://schemas.microsoft.com/office/drawing/2014/main" id="{3AAEA7E4-F9F1-89F0-7FD5-4D8BC85DB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B75FCEE-AE4E-8646-A835-E2E7F5ECC6D6}" type="datetimeFigureOut">
              <a:rPr lang="en-US"/>
              <a:pPr>
                <a:defRPr/>
              </a:pPr>
              <a:t>9/26/26</a:t>
            </a:fld>
            <a:endParaRPr lang="en-US"/>
          </a:p>
        </p:txBody>
      </p:sp>
      <p:sp>
        <p:nvSpPr>
          <p:cNvPr id="5" name="Footer 4">
            <a:extLst>
              <a:ext uri="{FF2B5EF4-FFF2-40B4-BE49-F238E27FC236}">
                <a16:creationId xmlns:a16="http://schemas.microsoft.com/office/drawing/2014/main" id="{6D5DF100-E7AB-14E1-5C00-853096543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5">
            <a:extLst>
              <a:ext uri="{FF2B5EF4-FFF2-40B4-BE49-F238E27FC236}">
                <a16:creationId xmlns:a16="http://schemas.microsoft.com/office/drawing/2014/main" id="{F69AD113-D4CB-3B78-146A-8F1337CFB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01ECE5-4CBC-4A44-82F5-FA7E626754B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49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E0B49E3-E2A0-513B-33CA-E870AD90D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26369FF-5471-1566-5175-7C0FC2D00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813D83-D087-00BD-3CF1-D51B04D162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DA331B-08CD-E84C-9492-1B193C04579E}" type="datetimeFigureOut">
              <a:rPr lang="de-DE" smtClean="0"/>
              <a:t>29.09.26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8A4CE9D-A077-DB57-0F29-C11CF05EA1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631AC69-1946-6EF5-4528-033A70A767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3A6749-C811-0448-AE05-9D6A7E6A527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323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ama-schule.de/wp-content/uploads/2024/07/Handlungsempfehlung_Aufklaerungsgespraech_kurzer_Leitfaden.pdf" TargetMode="External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ama-schule.de/wp-content/uploads/2024/07/Handlungsempfehlung_Reflexionsgespraech_kurzer_Leitfaden.pdf" TargetMode="External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9CA81-834F-61CF-F723-D6E21EDDA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6481F44E-79B2-1B33-8C4B-D2DA5311393B}"/>
              </a:ext>
            </a:extLst>
          </p:cNvPr>
          <p:cNvSpPr/>
          <p:nvPr/>
        </p:nvSpPr>
        <p:spPr>
          <a:xfrm rot="18961199">
            <a:off x="7277441" y="6251997"/>
            <a:ext cx="5214882" cy="428784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2EB6AD4A-71FF-5DD8-F53C-33ECEEE3CF08}"/>
              </a:ext>
            </a:extLst>
          </p:cNvPr>
          <p:cNvSpPr/>
          <p:nvPr/>
        </p:nvSpPr>
        <p:spPr>
          <a:xfrm rot="18873069">
            <a:off x="8918626" y="4992306"/>
            <a:ext cx="5022212" cy="2745750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95C84C00-D17B-6CF7-95DD-5043DA8F83D8}"/>
              </a:ext>
            </a:extLst>
          </p:cNvPr>
          <p:cNvSpPr/>
          <p:nvPr/>
        </p:nvSpPr>
        <p:spPr>
          <a:xfrm rot="18873069">
            <a:off x="10798862" y="3246086"/>
            <a:ext cx="2197712" cy="3020740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3" descr="Ein Bild, das Logo enthält.&#10;&#10;Automatisch generierte Beschreibung">
            <a:extLst>
              <a:ext uri="{FF2B5EF4-FFF2-40B4-BE49-F238E27FC236}">
                <a16:creationId xmlns:a16="http://schemas.microsoft.com/office/drawing/2014/main" id="{DCB47EC2-BC88-094B-B264-42B3EE826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567" y="892379"/>
            <a:ext cx="3533315" cy="877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20">
            <a:extLst>
              <a:ext uri="{FF2B5EF4-FFF2-40B4-BE49-F238E27FC236}">
                <a16:creationId xmlns:a16="http://schemas.microsoft.com/office/drawing/2014/main" id="{EB5FA9CE-A930-48FD-E753-9F78FD051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567" y="2019223"/>
            <a:ext cx="9901435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4400" b="1" i="0" u="none" strike="noStrike" kern="1200" cap="none" spc="0" normalizeH="0" baseline="0" noProof="0" dirty="0">
                <a:ln>
                  <a:noFill/>
                </a:ln>
                <a:solidFill>
                  <a:srgbClr val="49566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Abschlussplädoyer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4400" i="0" u="none" strike="noStrike" kern="1200" cap="none" spc="0" normalizeH="0" baseline="0" noProof="0" dirty="0">
                <a:ln>
                  <a:noFill/>
                </a:ln>
                <a:solidFill>
                  <a:srgbClr val="81BDD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Arbeitsgruppe</a:t>
            </a:r>
            <a:r>
              <a:rPr kumimoji="0" lang="de-DE" altLang="de-DE" sz="4400" b="1" i="0" u="none" strike="noStrike" kern="1200" cap="none" spc="0" normalizeH="0" baseline="0" noProof="0" dirty="0">
                <a:ln>
                  <a:noFill/>
                </a:ln>
                <a:solidFill>
                  <a:srgbClr val="81BDD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„Gesprächsführung“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000" b="0" i="0" u="none" strike="noStrike" kern="1200" cap="none" spc="0" normalizeH="0" baseline="0" noProof="0" dirty="0">
              <a:ln>
                <a:noFill/>
              </a:ln>
              <a:solidFill>
                <a:srgbClr val="81BDD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" name="Abgerundetes Rechteck 12">
            <a:extLst>
              <a:ext uri="{FF2B5EF4-FFF2-40B4-BE49-F238E27FC236}">
                <a16:creationId xmlns:a16="http://schemas.microsoft.com/office/drawing/2014/main" id="{551C353C-FDEF-A8FF-45C0-C0EBE1AFD69D}"/>
              </a:ext>
            </a:extLst>
          </p:cNvPr>
          <p:cNvSpPr/>
          <p:nvPr/>
        </p:nvSpPr>
        <p:spPr>
          <a:xfrm rot="18873069">
            <a:off x="8043905" y="-1510370"/>
            <a:ext cx="2197712" cy="3020740"/>
          </a:xfrm>
          <a:prstGeom prst="roundRect">
            <a:avLst>
              <a:gd name="adj" fmla="val 8911"/>
            </a:avLst>
          </a:prstGeom>
          <a:solidFill>
            <a:srgbClr val="495662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ounded Rectangle 905">
            <a:extLst>
              <a:ext uri="{FF2B5EF4-FFF2-40B4-BE49-F238E27FC236}">
                <a16:creationId xmlns:a16="http://schemas.microsoft.com/office/drawing/2014/main" id="{467CF00C-5BDD-8658-D12F-647DD6FA11A3}"/>
              </a:ext>
            </a:extLst>
          </p:cNvPr>
          <p:cNvSpPr/>
          <p:nvPr/>
        </p:nvSpPr>
        <p:spPr>
          <a:xfrm>
            <a:off x="847464" y="3808124"/>
            <a:ext cx="8778240" cy="1234440"/>
          </a:xfrm>
          <a:prstGeom prst="roundRect">
            <a:avLst>
              <a:gd name="adj" fmla="val 9000"/>
            </a:avLst>
          </a:prstGeom>
          <a:solidFill>
            <a:srgbClr val="EAF4F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906">
            <a:extLst>
              <a:ext uri="{FF2B5EF4-FFF2-40B4-BE49-F238E27FC236}">
                <a16:creationId xmlns:a16="http://schemas.microsoft.com/office/drawing/2014/main" id="{4847C00A-891D-A29B-36C9-74A0C64A0DAE}"/>
              </a:ext>
            </a:extLst>
          </p:cNvPr>
          <p:cNvSpPr/>
          <p:nvPr/>
        </p:nvSpPr>
        <p:spPr>
          <a:xfrm>
            <a:off x="1030344" y="3963572"/>
            <a:ext cx="2606040" cy="9144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38100">
            <a:solidFill>
              <a:srgbClr val="81BDD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C2945D6-4207-7733-9D71-0BBE9213175E}"/>
              </a:ext>
            </a:extLst>
          </p:cNvPr>
          <p:cNvSpPr/>
          <p:nvPr/>
        </p:nvSpPr>
        <p:spPr>
          <a:xfrm>
            <a:off x="1194936" y="4173884"/>
            <a:ext cx="484632" cy="484632"/>
          </a:xfrm>
          <a:prstGeom prst="ellipse">
            <a:avLst/>
          </a:prstGeom>
          <a:solidFill>
            <a:srgbClr val="81BDD3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2F4A58"/>
                </a:solidFill>
                <a:latin typeface="Calibri"/>
              </a:rPr>
              <a:t>1</a:t>
            </a:r>
          </a:p>
        </p:txBody>
      </p:sp>
      <p:sp>
        <p:nvSpPr>
          <p:cNvPr id="14" name="TextBox 908">
            <a:extLst>
              <a:ext uri="{FF2B5EF4-FFF2-40B4-BE49-F238E27FC236}">
                <a16:creationId xmlns:a16="http://schemas.microsoft.com/office/drawing/2014/main" id="{3280E32D-D37F-49BE-33B5-FB9026163C7C}"/>
              </a:ext>
            </a:extLst>
          </p:cNvPr>
          <p:cNvSpPr txBox="1"/>
          <p:nvPr/>
        </p:nvSpPr>
        <p:spPr>
          <a:xfrm>
            <a:off x="1807584" y="4082444"/>
            <a:ext cx="173736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495663"/>
                </a:solidFill>
                <a:latin typeface="Calibri"/>
              </a:rPr>
              <a:t>Unsere wichtigsten Lerninhalte</a:t>
            </a:r>
          </a:p>
        </p:txBody>
      </p:sp>
      <p:cxnSp>
        <p:nvCxnSpPr>
          <p:cNvPr id="15" name="Connector 909">
            <a:extLst>
              <a:ext uri="{FF2B5EF4-FFF2-40B4-BE49-F238E27FC236}">
                <a16:creationId xmlns:a16="http://schemas.microsoft.com/office/drawing/2014/main" id="{2CA3CF50-D98C-55D5-21D1-8CFE43960837}"/>
              </a:ext>
            </a:extLst>
          </p:cNvPr>
          <p:cNvCxnSpPr/>
          <p:nvPr/>
        </p:nvCxnSpPr>
        <p:spPr>
          <a:xfrm>
            <a:off x="3682104" y="4420772"/>
            <a:ext cx="228600" cy="0"/>
          </a:xfrm>
          <a:prstGeom prst="line">
            <a:avLst/>
          </a:prstGeom>
          <a:ln w="25400">
            <a:solidFill>
              <a:srgbClr val="81BDD3"/>
            </a:solidFill>
            <a:tailEnd type="triangle"/>
          </a:ln>
        </p:spPr>
      </p:cxnSp>
      <p:sp>
        <p:nvSpPr>
          <p:cNvPr id="16" name="Rounded Rectangle 910">
            <a:extLst>
              <a:ext uri="{FF2B5EF4-FFF2-40B4-BE49-F238E27FC236}">
                <a16:creationId xmlns:a16="http://schemas.microsoft.com/office/drawing/2014/main" id="{6FB68DD6-E0DA-A136-D6C9-423BD4B48BA0}"/>
              </a:ext>
            </a:extLst>
          </p:cNvPr>
          <p:cNvSpPr/>
          <p:nvPr/>
        </p:nvSpPr>
        <p:spPr>
          <a:xfrm>
            <a:off x="3910704" y="3963572"/>
            <a:ext cx="2606040" cy="9144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DE8EE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BD00A37-D594-FD65-80B3-14506D613B05}"/>
              </a:ext>
            </a:extLst>
          </p:cNvPr>
          <p:cNvSpPr/>
          <p:nvPr/>
        </p:nvSpPr>
        <p:spPr>
          <a:xfrm>
            <a:off x="4075296" y="4173884"/>
            <a:ext cx="484632" cy="484632"/>
          </a:xfrm>
          <a:prstGeom prst="ellipse">
            <a:avLst/>
          </a:prstGeom>
          <a:solidFill>
            <a:srgbClr val="81BDD3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2F4A58"/>
                </a:solidFill>
                <a:latin typeface="Calibri"/>
              </a:rPr>
              <a:t>2</a:t>
            </a:r>
          </a:p>
        </p:txBody>
      </p:sp>
      <p:sp>
        <p:nvSpPr>
          <p:cNvPr id="18" name="TextBox 912">
            <a:extLst>
              <a:ext uri="{FF2B5EF4-FFF2-40B4-BE49-F238E27FC236}">
                <a16:creationId xmlns:a16="http://schemas.microsoft.com/office/drawing/2014/main" id="{34CA456B-A88E-57F3-C516-197478BDBF3F}"/>
              </a:ext>
            </a:extLst>
          </p:cNvPr>
          <p:cNvSpPr txBox="1"/>
          <p:nvPr/>
        </p:nvSpPr>
        <p:spPr>
          <a:xfrm>
            <a:off x="4687944" y="4194511"/>
            <a:ext cx="1737360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 dirty="0" err="1">
                <a:solidFill>
                  <a:srgbClr val="495663"/>
                </a:solidFill>
                <a:latin typeface="Calibri"/>
              </a:rPr>
              <a:t>Unsere</a:t>
            </a:r>
            <a:r>
              <a:rPr lang="de-DE" sz="1500" b="1" dirty="0">
                <a:solidFill>
                  <a:srgbClr val="495663"/>
                </a:solidFill>
                <a:latin typeface="Calibri"/>
              </a:rPr>
              <a:t> </a:t>
            </a:r>
            <a:r>
              <a:rPr sz="1500" b="1" i="0" dirty="0" err="1">
                <a:solidFill>
                  <a:srgbClr val="495663"/>
                </a:solidFill>
                <a:latin typeface="Calibri"/>
              </a:rPr>
              <a:t>Vorschläge</a:t>
            </a:r>
            <a:r>
              <a:rPr sz="1500" b="1" i="0" dirty="0">
                <a:solidFill>
                  <a:srgbClr val="495663"/>
                </a:solidFill>
                <a:latin typeface="Calibri"/>
              </a:rPr>
              <a:t> für die Schule</a:t>
            </a:r>
          </a:p>
        </p:txBody>
      </p:sp>
      <p:cxnSp>
        <p:nvCxnSpPr>
          <p:cNvPr id="19" name="Connector 913">
            <a:extLst>
              <a:ext uri="{FF2B5EF4-FFF2-40B4-BE49-F238E27FC236}">
                <a16:creationId xmlns:a16="http://schemas.microsoft.com/office/drawing/2014/main" id="{B1C5E1C3-E32D-5479-43B0-F0BE50C1224F}"/>
              </a:ext>
            </a:extLst>
          </p:cNvPr>
          <p:cNvCxnSpPr/>
          <p:nvPr/>
        </p:nvCxnSpPr>
        <p:spPr>
          <a:xfrm>
            <a:off x="6562464" y="4420772"/>
            <a:ext cx="228600" cy="0"/>
          </a:xfrm>
          <a:prstGeom prst="line">
            <a:avLst/>
          </a:prstGeom>
          <a:ln w="25400">
            <a:solidFill>
              <a:srgbClr val="81BDD3"/>
            </a:solidFill>
            <a:tailEnd type="triangle"/>
          </a:ln>
        </p:spPr>
      </p:cxnSp>
      <p:sp>
        <p:nvSpPr>
          <p:cNvPr id="20" name="Rounded Rectangle 914">
            <a:extLst>
              <a:ext uri="{FF2B5EF4-FFF2-40B4-BE49-F238E27FC236}">
                <a16:creationId xmlns:a16="http://schemas.microsoft.com/office/drawing/2014/main" id="{B49DE820-DFF8-D6DE-E6D4-ACE10784BAF8}"/>
              </a:ext>
            </a:extLst>
          </p:cNvPr>
          <p:cNvSpPr/>
          <p:nvPr/>
        </p:nvSpPr>
        <p:spPr>
          <a:xfrm>
            <a:off x="6791064" y="3963572"/>
            <a:ext cx="2606040" cy="9144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DE8EE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51EFB3F-349A-2BC3-535A-088FE0457EFD}"/>
              </a:ext>
            </a:extLst>
          </p:cNvPr>
          <p:cNvSpPr/>
          <p:nvPr/>
        </p:nvSpPr>
        <p:spPr>
          <a:xfrm>
            <a:off x="6955655" y="4173884"/>
            <a:ext cx="484632" cy="484632"/>
          </a:xfrm>
          <a:prstGeom prst="ellipse">
            <a:avLst/>
          </a:prstGeom>
          <a:solidFill>
            <a:srgbClr val="81BDD3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rgbClr val="2F4A58"/>
                </a:solidFill>
                <a:latin typeface="Calibri"/>
              </a:rPr>
              <a:t>3</a:t>
            </a:r>
          </a:p>
        </p:txBody>
      </p:sp>
      <p:sp>
        <p:nvSpPr>
          <p:cNvPr id="22" name="TextBox 916">
            <a:extLst>
              <a:ext uri="{FF2B5EF4-FFF2-40B4-BE49-F238E27FC236}">
                <a16:creationId xmlns:a16="http://schemas.microsoft.com/office/drawing/2014/main" id="{055B7C46-C516-B9C4-E356-A373A9E90125}"/>
              </a:ext>
            </a:extLst>
          </p:cNvPr>
          <p:cNvSpPr txBox="1"/>
          <p:nvPr/>
        </p:nvSpPr>
        <p:spPr>
          <a:xfrm>
            <a:off x="7568303" y="4082444"/>
            <a:ext cx="173736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495663"/>
                </a:solidFill>
                <a:latin typeface="Calibri"/>
              </a:rPr>
              <a:t>Wer &amp; Wann?</a:t>
            </a:r>
          </a:p>
        </p:txBody>
      </p:sp>
    </p:spTree>
    <p:extLst>
      <p:ext uri="{BB962C8B-B14F-4D97-AF65-F5344CB8AC3E}">
        <p14:creationId xmlns:p14="http://schemas.microsoft.com/office/powerpoint/2010/main" val="3331622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DE84D-E6F0-71C8-CDFA-11111454F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607CA121-CFAA-3AE2-6202-CCB64A2601F3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9A97E455-F5C9-C89D-1FED-1C02DD38B381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B39D155B-68ED-885B-0F6C-2E144B56CB31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E0B14BFC-684E-9362-E821-18949D8EA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0832B4B7-D281-E07A-52A7-A09E4B37DB28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C4364CFA-3DBA-4409-0B14-1D75FD5D0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de-DE" altLang="de-DE" sz="3600" b="1" dirty="0">
                <a:solidFill>
                  <a:srgbClr val="495663"/>
                </a:solidFill>
              </a:rPr>
              <a:t>Aufklärungsgespräch</a:t>
            </a:r>
          </a:p>
          <a:p>
            <a:pPr eaLnBrk="1" hangingPunct="1"/>
            <a:r>
              <a:rPr lang="de-DE" altLang="de-DE" sz="3200" dirty="0">
                <a:solidFill>
                  <a:srgbClr val="81BDD3"/>
                </a:solidFill>
              </a:rPr>
              <a:t>Wann wird ein Aufklärungsgespräch benötigt?</a:t>
            </a:r>
          </a:p>
        </p:txBody>
      </p:sp>
      <p:sp>
        <p:nvSpPr>
          <p:cNvPr id="500" name="Band 1">
            <a:extLst>
              <a:ext uri="{FF2B5EF4-FFF2-40B4-BE49-F238E27FC236}">
                <a16:creationId xmlns:a16="http://schemas.microsoft.com/office/drawing/2014/main" id="{EEA4F9A9-72C6-8E62-166B-214DB0D85F08}"/>
              </a:ext>
            </a:extLst>
          </p:cNvPr>
          <p:cNvSpPr/>
          <p:nvPr/>
        </p:nvSpPr>
        <p:spPr>
          <a:xfrm>
            <a:off x="566056" y="1587500"/>
            <a:ext cx="11130643" cy="1397000"/>
          </a:xfrm>
          <a:prstGeom prst="roundRect">
            <a:avLst>
              <a:gd name="adj" fmla="val 9000"/>
            </a:avLst>
          </a:prstGeom>
          <a:solidFill>
            <a:srgbClr val="EDEFF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01" name="Nummer 1">
            <a:extLst>
              <a:ext uri="{FF2B5EF4-FFF2-40B4-BE49-F238E27FC236}">
                <a16:creationId xmlns:a16="http://schemas.microsoft.com/office/drawing/2014/main" id="{37B4EC46-D29D-F32E-5CB0-F910352BD9D5}"/>
              </a:ext>
            </a:extLst>
          </p:cNvPr>
          <p:cNvSpPr/>
          <p:nvPr/>
        </p:nvSpPr>
        <p:spPr>
          <a:xfrm>
            <a:off x="1093834" y="1761816"/>
            <a:ext cx="482600" cy="482600"/>
          </a:xfrm>
          <a:prstGeom prst="ellipse">
            <a:avLst/>
          </a:prstGeom>
          <a:solidFill>
            <a:srgbClr val="5C6770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600" b="1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02" name="Text 502">
            <a:extLst>
              <a:ext uri="{FF2B5EF4-FFF2-40B4-BE49-F238E27FC236}">
                <a16:creationId xmlns:a16="http://schemas.microsoft.com/office/drawing/2014/main" id="{E8AC54B2-E6A9-62CA-BB39-BAB572F369AD}"/>
              </a:ext>
            </a:extLst>
          </p:cNvPr>
          <p:cNvSpPr txBox="1"/>
          <p:nvPr/>
        </p:nvSpPr>
        <p:spPr>
          <a:xfrm>
            <a:off x="771980" y="2372912"/>
            <a:ext cx="15748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105000"/>
              </a:lnSpc>
              <a:buNone/>
            </a:pPr>
            <a:r>
              <a:rPr lang="de-DE" sz="1500" b="1" dirty="0">
                <a:solidFill>
                  <a:srgbClr val="495663"/>
                </a:solidFill>
              </a:rPr>
              <a:t>Sofort handeln</a:t>
            </a:r>
          </a:p>
        </p:txBody>
      </p:sp>
      <p:cxnSp>
        <p:nvCxnSpPr>
          <p:cNvPr id="503" name="Pfeil 503">
            <a:extLst>
              <a:ext uri="{FF2B5EF4-FFF2-40B4-BE49-F238E27FC236}">
                <a16:creationId xmlns:a16="http://schemas.microsoft.com/office/drawing/2014/main" id="{DEE08F9B-1F53-6995-BA12-3997CBB170EA}"/>
              </a:ext>
            </a:extLst>
          </p:cNvPr>
          <p:cNvCxnSpPr/>
          <p:nvPr/>
        </p:nvCxnSpPr>
        <p:spPr>
          <a:xfrm>
            <a:off x="2159000" y="1790700"/>
            <a:ext cx="0" cy="990600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504" name="Karte 1.1">
            <a:extLst>
              <a:ext uri="{FF2B5EF4-FFF2-40B4-BE49-F238E27FC236}">
                <a16:creationId xmlns:a16="http://schemas.microsoft.com/office/drawing/2014/main" id="{0C56155B-1706-3DB4-68A8-28226E74AA2C}"/>
              </a:ext>
            </a:extLst>
          </p:cNvPr>
          <p:cNvSpPr/>
          <p:nvPr/>
        </p:nvSpPr>
        <p:spPr>
          <a:xfrm>
            <a:off x="2311400" y="17399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05" name="Icon-Kreis">
            <a:extLst>
              <a:ext uri="{FF2B5EF4-FFF2-40B4-BE49-F238E27FC236}">
                <a16:creationId xmlns:a16="http://schemas.microsoft.com/office/drawing/2014/main" id="{FAAEB5A5-4740-F98F-0A46-C78DE67775E3}"/>
              </a:ext>
            </a:extLst>
          </p:cNvPr>
          <p:cNvSpPr/>
          <p:nvPr/>
        </p:nvSpPr>
        <p:spPr>
          <a:xfrm>
            <a:off x="2438400" y="20193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06" name="Text 506">
            <a:extLst>
              <a:ext uri="{FF2B5EF4-FFF2-40B4-BE49-F238E27FC236}">
                <a16:creationId xmlns:a16="http://schemas.microsoft.com/office/drawing/2014/main" id="{01374927-C8A1-28AF-83C7-478BE48BDD2A}"/>
              </a:ext>
            </a:extLst>
          </p:cNvPr>
          <p:cNvSpPr txBox="1"/>
          <p:nvPr/>
        </p:nvSpPr>
        <p:spPr>
          <a:xfrm>
            <a:off x="3048000" y="20320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Beobachtung /</a:t>
            </a:r>
            <a:br>
              <a:rPr lang="de-DE" dirty="0"/>
            </a:br>
            <a:r>
              <a:rPr lang="de-DE" sz="1300" dirty="0">
                <a:solidFill>
                  <a:srgbClr val="3F4E54"/>
                </a:solidFill>
              </a:rPr>
              <a:t>Benachrichtigung</a:t>
            </a:r>
          </a:p>
        </p:txBody>
      </p:sp>
      <p:cxnSp>
        <p:nvCxnSpPr>
          <p:cNvPr id="507" name="Pfeil 507">
            <a:extLst>
              <a:ext uri="{FF2B5EF4-FFF2-40B4-BE49-F238E27FC236}">
                <a16:creationId xmlns:a16="http://schemas.microsoft.com/office/drawing/2014/main" id="{8DFF58A0-9094-A2F9-8DCA-771D7D05063B}"/>
              </a:ext>
            </a:extLst>
          </p:cNvPr>
          <p:cNvCxnSpPr/>
          <p:nvPr/>
        </p:nvCxnSpPr>
        <p:spPr>
          <a:xfrm>
            <a:off x="5181600" y="2286000"/>
            <a:ext cx="228600" cy="0"/>
          </a:xfrm>
          <a:prstGeom prst="line">
            <a:avLst/>
          </a:prstGeom>
          <a:ln w="22225" cap="rnd">
            <a:solidFill>
              <a:srgbClr val="5C6770"/>
            </a:solidFill>
            <a:tailEnd type="triangle" w="med" len="med"/>
          </a:ln>
        </p:spPr>
      </p:cxnSp>
      <p:sp>
        <p:nvSpPr>
          <p:cNvPr id="508" name="Karte 1.2">
            <a:extLst>
              <a:ext uri="{FF2B5EF4-FFF2-40B4-BE49-F238E27FC236}">
                <a16:creationId xmlns:a16="http://schemas.microsoft.com/office/drawing/2014/main" id="{F7981C7A-BCD0-DDE7-E0D3-F851FA6FDE37}"/>
              </a:ext>
            </a:extLst>
          </p:cNvPr>
          <p:cNvSpPr/>
          <p:nvPr/>
        </p:nvSpPr>
        <p:spPr>
          <a:xfrm>
            <a:off x="5511800" y="17399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09" name="Icon-Kreis">
            <a:extLst>
              <a:ext uri="{FF2B5EF4-FFF2-40B4-BE49-F238E27FC236}">
                <a16:creationId xmlns:a16="http://schemas.microsoft.com/office/drawing/2014/main" id="{0FCE283F-7022-330F-5D8C-0D857FA4417F}"/>
              </a:ext>
            </a:extLst>
          </p:cNvPr>
          <p:cNvSpPr/>
          <p:nvPr/>
        </p:nvSpPr>
        <p:spPr>
          <a:xfrm>
            <a:off x="5638800" y="20193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10" name="Text 510">
            <a:extLst>
              <a:ext uri="{FF2B5EF4-FFF2-40B4-BE49-F238E27FC236}">
                <a16:creationId xmlns:a16="http://schemas.microsoft.com/office/drawing/2014/main" id="{8121EED7-6D98-3585-3C51-BCAA6EF7C867}"/>
              </a:ext>
            </a:extLst>
          </p:cNvPr>
          <p:cNvSpPr txBox="1"/>
          <p:nvPr/>
        </p:nvSpPr>
        <p:spPr>
          <a:xfrm>
            <a:off x="6248400" y="20320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Sofortmaßnahme</a:t>
            </a:r>
          </a:p>
        </p:txBody>
      </p:sp>
      <p:sp>
        <p:nvSpPr>
          <p:cNvPr id="511" name="Badge">
            <a:extLst>
              <a:ext uri="{FF2B5EF4-FFF2-40B4-BE49-F238E27FC236}">
                <a16:creationId xmlns:a16="http://schemas.microsoft.com/office/drawing/2014/main" id="{5FAE1D7A-DBE5-C723-D772-8751F57F2D45}"/>
              </a:ext>
            </a:extLst>
          </p:cNvPr>
          <p:cNvSpPr/>
          <p:nvPr/>
        </p:nvSpPr>
        <p:spPr>
          <a:xfrm>
            <a:off x="7696200" y="1803400"/>
            <a:ext cx="4318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BL</a:t>
            </a:r>
          </a:p>
        </p:txBody>
      </p:sp>
      <p:cxnSp>
        <p:nvCxnSpPr>
          <p:cNvPr id="512" name="Pfeil 512">
            <a:extLst>
              <a:ext uri="{FF2B5EF4-FFF2-40B4-BE49-F238E27FC236}">
                <a16:creationId xmlns:a16="http://schemas.microsoft.com/office/drawing/2014/main" id="{A7687DC7-3669-7C0B-4472-5C73D919BCEF}"/>
              </a:ext>
            </a:extLst>
          </p:cNvPr>
          <p:cNvCxnSpPr/>
          <p:nvPr/>
        </p:nvCxnSpPr>
        <p:spPr>
          <a:xfrm>
            <a:off x="8382000" y="2286000"/>
            <a:ext cx="228600" cy="0"/>
          </a:xfrm>
          <a:prstGeom prst="line">
            <a:avLst/>
          </a:prstGeom>
          <a:ln w="22225" cap="rnd">
            <a:solidFill>
              <a:srgbClr val="5C6770"/>
            </a:solidFill>
            <a:tailEnd type="triangle" w="med" len="med"/>
          </a:ln>
        </p:spPr>
      </p:cxnSp>
      <p:sp>
        <p:nvSpPr>
          <p:cNvPr id="513" name="Karte 1.3">
            <a:extLst>
              <a:ext uri="{FF2B5EF4-FFF2-40B4-BE49-F238E27FC236}">
                <a16:creationId xmlns:a16="http://schemas.microsoft.com/office/drawing/2014/main" id="{5B7CA47B-C8C2-C328-0367-605EDE68882C}"/>
              </a:ext>
            </a:extLst>
          </p:cNvPr>
          <p:cNvSpPr/>
          <p:nvPr/>
        </p:nvSpPr>
        <p:spPr>
          <a:xfrm>
            <a:off x="8712200" y="17399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14" name="Icon-Kreis">
            <a:extLst>
              <a:ext uri="{FF2B5EF4-FFF2-40B4-BE49-F238E27FC236}">
                <a16:creationId xmlns:a16="http://schemas.microsoft.com/office/drawing/2014/main" id="{217D0D36-BE96-0E6C-D79F-251305F414E8}"/>
              </a:ext>
            </a:extLst>
          </p:cNvPr>
          <p:cNvSpPr/>
          <p:nvPr/>
        </p:nvSpPr>
        <p:spPr>
          <a:xfrm>
            <a:off x="8839200" y="20193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15" name="Text 515">
            <a:extLst>
              <a:ext uri="{FF2B5EF4-FFF2-40B4-BE49-F238E27FC236}">
                <a16:creationId xmlns:a16="http://schemas.microsoft.com/office/drawing/2014/main" id="{57C3F4DC-E4E1-C378-22E1-57483792B088}"/>
              </a:ext>
            </a:extLst>
          </p:cNvPr>
          <p:cNvSpPr txBox="1"/>
          <p:nvPr/>
        </p:nvSpPr>
        <p:spPr>
          <a:xfrm>
            <a:off x="9448800" y="20320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Dokumentation I</a:t>
            </a:r>
          </a:p>
        </p:txBody>
      </p:sp>
      <p:sp>
        <p:nvSpPr>
          <p:cNvPr id="516" name="Badge">
            <a:extLst>
              <a:ext uri="{FF2B5EF4-FFF2-40B4-BE49-F238E27FC236}">
                <a16:creationId xmlns:a16="http://schemas.microsoft.com/office/drawing/2014/main" id="{4E2EF2CF-D900-4AC8-8B9C-30F53E083757}"/>
              </a:ext>
            </a:extLst>
          </p:cNvPr>
          <p:cNvSpPr/>
          <p:nvPr/>
        </p:nvSpPr>
        <p:spPr>
          <a:xfrm>
            <a:off x="10896600" y="1803400"/>
            <a:ext cx="4318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BL</a:t>
            </a:r>
          </a:p>
        </p:txBody>
      </p:sp>
      <p:cxnSp>
        <p:nvCxnSpPr>
          <p:cNvPr id="517" name="Pfeil 517">
            <a:extLst>
              <a:ext uri="{FF2B5EF4-FFF2-40B4-BE49-F238E27FC236}">
                <a16:creationId xmlns:a16="http://schemas.microsoft.com/office/drawing/2014/main" id="{D932695D-CEC0-F38F-90A2-2EF4919CCF64}"/>
              </a:ext>
            </a:extLst>
          </p:cNvPr>
          <p:cNvCxnSpPr/>
          <p:nvPr/>
        </p:nvCxnSpPr>
        <p:spPr>
          <a:xfrm>
            <a:off x="10096500" y="2832100"/>
            <a:ext cx="0" cy="241300"/>
          </a:xfrm>
          <a:prstGeom prst="line">
            <a:avLst/>
          </a:prstGeom>
          <a:ln w="22225" cap="rnd">
            <a:solidFill>
              <a:srgbClr val="5BA3BF"/>
            </a:solidFill>
          </a:ln>
        </p:spPr>
      </p:cxnSp>
      <p:cxnSp>
        <p:nvCxnSpPr>
          <p:cNvPr id="518" name="Pfeil 518">
            <a:extLst>
              <a:ext uri="{FF2B5EF4-FFF2-40B4-BE49-F238E27FC236}">
                <a16:creationId xmlns:a16="http://schemas.microsoft.com/office/drawing/2014/main" id="{831AC128-EA04-9389-D495-389812FF5FCA}"/>
              </a:ext>
            </a:extLst>
          </p:cNvPr>
          <p:cNvCxnSpPr/>
          <p:nvPr/>
        </p:nvCxnSpPr>
        <p:spPr>
          <a:xfrm flipH="1">
            <a:off x="3695700" y="3073400"/>
            <a:ext cx="6400800" cy="0"/>
          </a:xfrm>
          <a:prstGeom prst="line">
            <a:avLst/>
          </a:prstGeom>
          <a:ln w="22225" cap="rnd">
            <a:solidFill>
              <a:srgbClr val="5BA3BF"/>
            </a:solidFill>
          </a:ln>
        </p:spPr>
      </p:cxnSp>
      <p:sp>
        <p:nvSpPr>
          <p:cNvPr id="520" name="Band 2">
            <a:extLst>
              <a:ext uri="{FF2B5EF4-FFF2-40B4-BE49-F238E27FC236}">
                <a16:creationId xmlns:a16="http://schemas.microsoft.com/office/drawing/2014/main" id="{AB717744-1D5F-C09F-4ECE-4A69D24707D4}"/>
              </a:ext>
            </a:extLst>
          </p:cNvPr>
          <p:cNvSpPr/>
          <p:nvPr/>
        </p:nvSpPr>
        <p:spPr>
          <a:xfrm>
            <a:off x="566056" y="3162300"/>
            <a:ext cx="11130644" cy="1397000"/>
          </a:xfrm>
          <a:prstGeom prst="roundRect">
            <a:avLst>
              <a:gd name="adj" fmla="val 9000"/>
            </a:avLst>
          </a:prstGeom>
          <a:solidFill>
            <a:srgbClr val="EAF4F9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21" name="Nummer 2">
            <a:extLst>
              <a:ext uri="{FF2B5EF4-FFF2-40B4-BE49-F238E27FC236}">
                <a16:creationId xmlns:a16="http://schemas.microsoft.com/office/drawing/2014/main" id="{F1704F85-D878-2918-2BBD-17710E6E6C7F}"/>
              </a:ext>
            </a:extLst>
          </p:cNvPr>
          <p:cNvSpPr/>
          <p:nvPr/>
        </p:nvSpPr>
        <p:spPr>
          <a:xfrm>
            <a:off x="1092200" y="3341456"/>
            <a:ext cx="482600" cy="482600"/>
          </a:xfrm>
          <a:prstGeom prst="ellipse">
            <a:avLst/>
          </a:prstGeom>
          <a:solidFill>
            <a:srgbClr val="81BDD3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600" b="1" dirty="0">
                <a:solidFill>
                  <a:srgbClr val="2F4A58"/>
                </a:solidFill>
              </a:rPr>
              <a:t>2</a:t>
            </a:r>
          </a:p>
        </p:txBody>
      </p:sp>
      <p:sp>
        <p:nvSpPr>
          <p:cNvPr id="522" name="Text 522">
            <a:extLst>
              <a:ext uri="{FF2B5EF4-FFF2-40B4-BE49-F238E27FC236}">
                <a16:creationId xmlns:a16="http://schemas.microsoft.com/office/drawing/2014/main" id="{7E768FA2-C224-45B5-79C8-5391E9B7760A}"/>
              </a:ext>
            </a:extLst>
          </p:cNvPr>
          <p:cNvSpPr txBox="1"/>
          <p:nvPr/>
        </p:nvSpPr>
        <p:spPr>
          <a:xfrm>
            <a:off x="965200" y="3987800"/>
            <a:ext cx="15748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105000"/>
              </a:lnSpc>
              <a:buNone/>
            </a:pPr>
            <a:r>
              <a:rPr lang="de-DE" sz="1500" b="1" dirty="0">
                <a:solidFill>
                  <a:srgbClr val="495663"/>
                </a:solidFill>
              </a:rPr>
              <a:t>Aufklären</a:t>
            </a:r>
          </a:p>
        </p:txBody>
      </p:sp>
      <p:cxnSp>
        <p:nvCxnSpPr>
          <p:cNvPr id="523" name="Pfeil 523">
            <a:extLst>
              <a:ext uri="{FF2B5EF4-FFF2-40B4-BE49-F238E27FC236}">
                <a16:creationId xmlns:a16="http://schemas.microsoft.com/office/drawing/2014/main" id="{21686292-DF08-B0B0-011E-8B263AADED83}"/>
              </a:ext>
            </a:extLst>
          </p:cNvPr>
          <p:cNvCxnSpPr/>
          <p:nvPr/>
        </p:nvCxnSpPr>
        <p:spPr>
          <a:xfrm>
            <a:off x="2159000" y="3365500"/>
            <a:ext cx="0" cy="990600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524" name="Karte 2.1">
            <a:extLst>
              <a:ext uri="{FF2B5EF4-FFF2-40B4-BE49-F238E27FC236}">
                <a16:creationId xmlns:a16="http://schemas.microsoft.com/office/drawing/2014/main" id="{D489AA26-03FD-4960-9190-B237D056C434}"/>
              </a:ext>
            </a:extLst>
          </p:cNvPr>
          <p:cNvSpPr/>
          <p:nvPr/>
        </p:nvSpPr>
        <p:spPr>
          <a:xfrm>
            <a:off x="2311400" y="33147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25" name="Icon-Kreis">
            <a:extLst>
              <a:ext uri="{FF2B5EF4-FFF2-40B4-BE49-F238E27FC236}">
                <a16:creationId xmlns:a16="http://schemas.microsoft.com/office/drawing/2014/main" id="{3D16E165-BF49-EF07-B55B-389B1DE6F5D4}"/>
              </a:ext>
            </a:extLst>
          </p:cNvPr>
          <p:cNvSpPr/>
          <p:nvPr/>
        </p:nvSpPr>
        <p:spPr>
          <a:xfrm>
            <a:off x="2438400" y="35941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26" name="Text 526">
            <a:extLst>
              <a:ext uri="{FF2B5EF4-FFF2-40B4-BE49-F238E27FC236}">
                <a16:creationId xmlns:a16="http://schemas.microsoft.com/office/drawing/2014/main" id="{0A56FFA3-5DE6-A93A-BD37-FF471C7963AC}"/>
              </a:ext>
            </a:extLst>
          </p:cNvPr>
          <p:cNvSpPr txBox="1"/>
          <p:nvPr/>
        </p:nvSpPr>
        <p:spPr>
          <a:xfrm>
            <a:off x="3048000" y="36068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Kommunikation</a:t>
            </a:r>
            <a:br>
              <a:rPr lang="de-DE" dirty="0"/>
            </a:br>
            <a:r>
              <a:rPr lang="de-DE" sz="1300" dirty="0">
                <a:solidFill>
                  <a:srgbClr val="3F4E54"/>
                </a:solidFill>
              </a:rPr>
              <a:t>Kollegen</a:t>
            </a:r>
          </a:p>
        </p:txBody>
      </p:sp>
      <p:sp>
        <p:nvSpPr>
          <p:cNvPr id="527" name="Badge">
            <a:extLst>
              <a:ext uri="{FF2B5EF4-FFF2-40B4-BE49-F238E27FC236}">
                <a16:creationId xmlns:a16="http://schemas.microsoft.com/office/drawing/2014/main" id="{F1EA5FB4-2E92-9690-BAA1-A18C54BBE078}"/>
              </a:ext>
            </a:extLst>
          </p:cNvPr>
          <p:cNvSpPr/>
          <p:nvPr/>
        </p:nvSpPr>
        <p:spPr>
          <a:xfrm>
            <a:off x="4495800" y="3378200"/>
            <a:ext cx="4318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BL</a:t>
            </a:r>
          </a:p>
        </p:txBody>
      </p:sp>
      <p:cxnSp>
        <p:nvCxnSpPr>
          <p:cNvPr id="528" name="Pfeil 528">
            <a:extLst>
              <a:ext uri="{FF2B5EF4-FFF2-40B4-BE49-F238E27FC236}">
                <a16:creationId xmlns:a16="http://schemas.microsoft.com/office/drawing/2014/main" id="{3E552F63-6681-A92A-5063-1A526BD28A5D}"/>
              </a:ext>
            </a:extLst>
          </p:cNvPr>
          <p:cNvCxnSpPr/>
          <p:nvPr/>
        </p:nvCxnSpPr>
        <p:spPr>
          <a:xfrm>
            <a:off x="5181600" y="3860800"/>
            <a:ext cx="228600" cy="0"/>
          </a:xfrm>
          <a:prstGeom prst="line">
            <a:avLst/>
          </a:prstGeom>
          <a:ln w="22225" cap="rnd">
            <a:solidFill>
              <a:srgbClr val="5BA3BF"/>
            </a:solidFill>
            <a:tailEnd type="triangle" w="med" len="med"/>
          </a:ln>
        </p:spPr>
      </p:cxnSp>
      <p:sp>
        <p:nvSpPr>
          <p:cNvPr id="529" name="Karte 2.2">
            <a:extLst>
              <a:ext uri="{FF2B5EF4-FFF2-40B4-BE49-F238E27FC236}">
                <a16:creationId xmlns:a16="http://schemas.microsoft.com/office/drawing/2014/main" id="{0192EF8F-8680-A019-0E3D-8BEF5018E9C3}"/>
              </a:ext>
            </a:extLst>
          </p:cNvPr>
          <p:cNvSpPr/>
          <p:nvPr/>
        </p:nvSpPr>
        <p:spPr>
          <a:xfrm>
            <a:off x="5511800" y="33147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76200">
            <a:solidFill>
              <a:srgbClr val="81BDD3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30" name="Icon-Kreis">
            <a:extLst>
              <a:ext uri="{FF2B5EF4-FFF2-40B4-BE49-F238E27FC236}">
                <a16:creationId xmlns:a16="http://schemas.microsoft.com/office/drawing/2014/main" id="{6866D863-CF4A-EAFF-6A35-EEF25CA35DFB}"/>
              </a:ext>
            </a:extLst>
          </p:cNvPr>
          <p:cNvSpPr/>
          <p:nvPr/>
        </p:nvSpPr>
        <p:spPr>
          <a:xfrm>
            <a:off x="5638800" y="35941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31" name="Text 531">
            <a:extLst>
              <a:ext uri="{FF2B5EF4-FFF2-40B4-BE49-F238E27FC236}">
                <a16:creationId xmlns:a16="http://schemas.microsoft.com/office/drawing/2014/main" id="{B9B4E50B-076F-2A7F-1A79-7449E96A1A32}"/>
              </a:ext>
            </a:extLst>
          </p:cNvPr>
          <p:cNvSpPr txBox="1"/>
          <p:nvPr/>
        </p:nvSpPr>
        <p:spPr>
          <a:xfrm>
            <a:off x="6248400" y="36068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b="1" dirty="0">
                <a:solidFill>
                  <a:srgbClr val="3F4E54"/>
                </a:solidFill>
              </a:rPr>
              <a:t>Vorfall aufklären /</a:t>
            </a:r>
            <a:br>
              <a:rPr lang="de-DE" b="1" dirty="0"/>
            </a:br>
            <a:r>
              <a:rPr lang="de-DE" sz="1300" b="1" dirty="0">
                <a:solidFill>
                  <a:srgbClr val="3F4E54"/>
                </a:solidFill>
              </a:rPr>
              <a:t>analysieren</a:t>
            </a:r>
          </a:p>
        </p:txBody>
      </p:sp>
      <p:sp>
        <p:nvSpPr>
          <p:cNvPr id="532" name="Badge">
            <a:extLst>
              <a:ext uri="{FF2B5EF4-FFF2-40B4-BE49-F238E27FC236}">
                <a16:creationId xmlns:a16="http://schemas.microsoft.com/office/drawing/2014/main" id="{F1D67C96-A860-FE99-988E-9EF03FC9D43D}"/>
              </a:ext>
            </a:extLst>
          </p:cNvPr>
          <p:cNvSpPr/>
          <p:nvPr/>
        </p:nvSpPr>
        <p:spPr>
          <a:xfrm>
            <a:off x="7366000" y="3378200"/>
            <a:ext cx="7620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</a:t>
            </a:r>
          </a:p>
        </p:txBody>
      </p:sp>
      <p:cxnSp>
        <p:nvCxnSpPr>
          <p:cNvPr id="533" name="Pfeil 533">
            <a:extLst>
              <a:ext uri="{FF2B5EF4-FFF2-40B4-BE49-F238E27FC236}">
                <a16:creationId xmlns:a16="http://schemas.microsoft.com/office/drawing/2014/main" id="{585FE6B9-DFB1-16DC-E293-E2BED598BB91}"/>
              </a:ext>
            </a:extLst>
          </p:cNvPr>
          <p:cNvCxnSpPr/>
          <p:nvPr/>
        </p:nvCxnSpPr>
        <p:spPr>
          <a:xfrm>
            <a:off x="8382000" y="3860800"/>
            <a:ext cx="228600" cy="0"/>
          </a:xfrm>
          <a:prstGeom prst="line">
            <a:avLst/>
          </a:prstGeom>
          <a:ln w="22225" cap="rnd">
            <a:solidFill>
              <a:srgbClr val="5BA3BF"/>
            </a:solidFill>
            <a:tailEnd type="triangle" w="med" len="med"/>
          </a:ln>
        </p:spPr>
      </p:cxnSp>
      <p:sp>
        <p:nvSpPr>
          <p:cNvPr id="534" name="Karte 2.3">
            <a:extLst>
              <a:ext uri="{FF2B5EF4-FFF2-40B4-BE49-F238E27FC236}">
                <a16:creationId xmlns:a16="http://schemas.microsoft.com/office/drawing/2014/main" id="{0F6DE5D5-5C6E-2F1A-303D-AD84C8D53191}"/>
              </a:ext>
            </a:extLst>
          </p:cNvPr>
          <p:cNvSpPr/>
          <p:nvPr/>
        </p:nvSpPr>
        <p:spPr>
          <a:xfrm>
            <a:off x="8712200" y="33147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35" name="Icon-Kreis">
            <a:extLst>
              <a:ext uri="{FF2B5EF4-FFF2-40B4-BE49-F238E27FC236}">
                <a16:creationId xmlns:a16="http://schemas.microsoft.com/office/drawing/2014/main" id="{DA4D624A-F9AC-0B96-6D65-CD562041F591}"/>
              </a:ext>
            </a:extLst>
          </p:cNvPr>
          <p:cNvSpPr/>
          <p:nvPr/>
        </p:nvSpPr>
        <p:spPr>
          <a:xfrm>
            <a:off x="8839200" y="35941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36" name="Text 536">
            <a:extLst>
              <a:ext uri="{FF2B5EF4-FFF2-40B4-BE49-F238E27FC236}">
                <a16:creationId xmlns:a16="http://schemas.microsoft.com/office/drawing/2014/main" id="{66CF4DE9-B8E9-4CE7-993B-DBA4760CB440}"/>
              </a:ext>
            </a:extLst>
          </p:cNvPr>
          <p:cNvSpPr txBox="1"/>
          <p:nvPr/>
        </p:nvSpPr>
        <p:spPr>
          <a:xfrm>
            <a:off x="9448800" y="36068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Kommunikation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Eltern</a:t>
            </a:r>
          </a:p>
        </p:txBody>
      </p:sp>
      <p:sp>
        <p:nvSpPr>
          <p:cNvPr id="537" name="Badge">
            <a:extLst>
              <a:ext uri="{FF2B5EF4-FFF2-40B4-BE49-F238E27FC236}">
                <a16:creationId xmlns:a16="http://schemas.microsoft.com/office/drawing/2014/main" id="{0EB20D3B-B446-4A61-8CE0-0390D8DF27D1}"/>
              </a:ext>
            </a:extLst>
          </p:cNvPr>
          <p:cNvSpPr/>
          <p:nvPr/>
        </p:nvSpPr>
        <p:spPr>
          <a:xfrm>
            <a:off x="10896600" y="3378200"/>
            <a:ext cx="4318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</a:t>
            </a:r>
          </a:p>
        </p:txBody>
      </p:sp>
      <p:cxnSp>
        <p:nvCxnSpPr>
          <p:cNvPr id="538" name="Pfeil 538">
            <a:extLst>
              <a:ext uri="{FF2B5EF4-FFF2-40B4-BE49-F238E27FC236}">
                <a16:creationId xmlns:a16="http://schemas.microsoft.com/office/drawing/2014/main" id="{A599CEFD-4FC9-C631-F164-21B0E485A747}"/>
              </a:ext>
            </a:extLst>
          </p:cNvPr>
          <p:cNvCxnSpPr/>
          <p:nvPr/>
        </p:nvCxnSpPr>
        <p:spPr>
          <a:xfrm>
            <a:off x="10096500" y="4406900"/>
            <a:ext cx="0" cy="241300"/>
          </a:xfrm>
          <a:prstGeom prst="line">
            <a:avLst/>
          </a:prstGeom>
          <a:ln w="22225" cap="rnd">
            <a:solidFill>
              <a:srgbClr val="23795A"/>
            </a:solidFill>
          </a:ln>
        </p:spPr>
      </p:cxnSp>
      <p:cxnSp>
        <p:nvCxnSpPr>
          <p:cNvPr id="539" name="Pfeil 539">
            <a:extLst>
              <a:ext uri="{FF2B5EF4-FFF2-40B4-BE49-F238E27FC236}">
                <a16:creationId xmlns:a16="http://schemas.microsoft.com/office/drawing/2014/main" id="{4F98BC8E-4A16-032D-0360-14BE4264C2BE}"/>
              </a:ext>
            </a:extLst>
          </p:cNvPr>
          <p:cNvCxnSpPr/>
          <p:nvPr/>
        </p:nvCxnSpPr>
        <p:spPr>
          <a:xfrm flipH="1">
            <a:off x="3695700" y="4648200"/>
            <a:ext cx="6400800" cy="0"/>
          </a:xfrm>
          <a:prstGeom prst="line">
            <a:avLst/>
          </a:prstGeom>
          <a:ln w="22225" cap="rnd">
            <a:solidFill>
              <a:srgbClr val="23795A"/>
            </a:solidFill>
          </a:ln>
        </p:spPr>
      </p:cxnSp>
      <p:sp>
        <p:nvSpPr>
          <p:cNvPr id="541" name="Band 3">
            <a:extLst>
              <a:ext uri="{FF2B5EF4-FFF2-40B4-BE49-F238E27FC236}">
                <a16:creationId xmlns:a16="http://schemas.microsoft.com/office/drawing/2014/main" id="{437D72F9-5232-0C58-A922-1CF22A10901F}"/>
              </a:ext>
            </a:extLst>
          </p:cNvPr>
          <p:cNvSpPr/>
          <p:nvPr/>
        </p:nvSpPr>
        <p:spPr>
          <a:xfrm>
            <a:off x="566056" y="4737100"/>
            <a:ext cx="11130644" cy="1397000"/>
          </a:xfrm>
          <a:prstGeom prst="roundRect">
            <a:avLst>
              <a:gd name="adj" fmla="val 9000"/>
            </a:avLst>
          </a:prstGeom>
          <a:solidFill>
            <a:srgbClr val="E8F3EC"/>
          </a:solidFill>
          <a:ln>
            <a:noFill/>
          </a:ln>
        </p:spPr>
        <p:txBody>
          <a:bodyPr/>
          <a:lstStyle/>
          <a:p>
            <a:endParaRPr lang="de-DE" dirty="0"/>
          </a:p>
        </p:txBody>
      </p:sp>
      <p:sp>
        <p:nvSpPr>
          <p:cNvPr id="542" name="Nummer 3">
            <a:extLst>
              <a:ext uri="{FF2B5EF4-FFF2-40B4-BE49-F238E27FC236}">
                <a16:creationId xmlns:a16="http://schemas.microsoft.com/office/drawing/2014/main" id="{AE3B4482-DCF2-F536-3DAF-0E040DD9588F}"/>
              </a:ext>
            </a:extLst>
          </p:cNvPr>
          <p:cNvSpPr/>
          <p:nvPr/>
        </p:nvSpPr>
        <p:spPr>
          <a:xfrm>
            <a:off x="1099221" y="4902200"/>
            <a:ext cx="482600" cy="48260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600" b="1" dirty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543" name="Text 543">
            <a:extLst>
              <a:ext uri="{FF2B5EF4-FFF2-40B4-BE49-F238E27FC236}">
                <a16:creationId xmlns:a16="http://schemas.microsoft.com/office/drawing/2014/main" id="{52F84FD2-9F3E-2763-2255-135914BBAC13}"/>
              </a:ext>
            </a:extLst>
          </p:cNvPr>
          <p:cNvSpPr txBox="1"/>
          <p:nvPr/>
        </p:nvSpPr>
        <p:spPr>
          <a:xfrm>
            <a:off x="850976" y="5499100"/>
            <a:ext cx="15748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105000"/>
              </a:lnSpc>
              <a:buNone/>
            </a:pPr>
            <a:r>
              <a:rPr lang="de-DE" sz="1500" b="1" dirty="0">
                <a:solidFill>
                  <a:srgbClr val="495663"/>
                </a:solidFill>
              </a:rPr>
              <a:t>Unterstützen</a:t>
            </a:r>
          </a:p>
        </p:txBody>
      </p:sp>
      <p:cxnSp>
        <p:nvCxnSpPr>
          <p:cNvPr id="544" name="Pfeil 544">
            <a:extLst>
              <a:ext uri="{FF2B5EF4-FFF2-40B4-BE49-F238E27FC236}">
                <a16:creationId xmlns:a16="http://schemas.microsoft.com/office/drawing/2014/main" id="{94F3898A-01DD-C772-801B-5D5F1EF27944}"/>
              </a:ext>
            </a:extLst>
          </p:cNvPr>
          <p:cNvCxnSpPr/>
          <p:nvPr/>
        </p:nvCxnSpPr>
        <p:spPr>
          <a:xfrm>
            <a:off x="2159000" y="4940300"/>
            <a:ext cx="0" cy="990600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545" name="Karte 3.1">
            <a:extLst>
              <a:ext uri="{FF2B5EF4-FFF2-40B4-BE49-F238E27FC236}">
                <a16:creationId xmlns:a16="http://schemas.microsoft.com/office/drawing/2014/main" id="{6D6B0D09-4A1D-3B2B-AA88-E5DA68CEE05D}"/>
              </a:ext>
            </a:extLst>
          </p:cNvPr>
          <p:cNvSpPr/>
          <p:nvPr/>
        </p:nvSpPr>
        <p:spPr>
          <a:xfrm>
            <a:off x="2311400" y="48895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76200">
            <a:solidFill>
              <a:srgbClr val="00B050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46" name="Icon-Kreis">
            <a:extLst>
              <a:ext uri="{FF2B5EF4-FFF2-40B4-BE49-F238E27FC236}">
                <a16:creationId xmlns:a16="http://schemas.microsoft.com/office/drawing/2014/main" id="{C62F16FD-EEE3-BB5E-3685-DF088DCA2A93}"/>
              </a:ext>
            </a:extLst>
          </p:cNvPr>
          <p:cNvSpPr/>
          <p:nvPr/>
        </p:nvSpPr>
        <p:spPr>
          <a:xfrm>
            <a:off x="2438400" y="51689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47" name="Text 547">
            <a:extLst>
              <a:ext uri="{FF2B5EF4-FFF2-40B4-BE49-F238E27FC236}">
                <a16:creationId xmlns:a16="http://schemas.microsoft.com/office/drawing/2014/main" id="{ABD87549-C42C-3242-95E3-937A17199CB7}"/>
              </a:ext>
            </a:extLst>
          </p:cNvPr>
          <p:cNvSpPr txBox="1"/>
          <p:nvPr/>
        </p:nvSpPr>
        <p:spPr>
          <a:xfrm>
            <a:off x="3048000" y="51816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Maßnahmen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betroffene Personen</a:t>
            </a:r>
          </a:p>
        </p:txBody>
      </p:sp>
      <p:sp>
        <p:nvSpPr>
          <p:cNvPr id="548" name="Badge">
            <a:extLst>
              <a:ext uri="{FF2B5EF4-FFF2-40B4-BE49-F238E27FC236}">
                <a16:creationId xmlns:a16="http://schemas.microsoft.com/office/drawing/2014/main" id="{98BA9723-6C07-1975-2AC1-4F36063A0EB0}"/>
              </a:ext>
            </a:extLst>
          </p:cNvPr>
          <p:cNvSpPr/>
          <p:nvPr/>
        </p:nvSpPr>
        <p:spPr>
          <a:xfrm>
            <a:off x="4165600" y="4953000"/>
            <a:ext cx="7620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</a:t>
            </a:r>
          </a:p>
        </p:txBody>
      </p:sp>
      <p:cxnSp>
        <p:nvCxnSpPr>
          <p:cNvPr id="549" name="Pfeil 549">
            <a:extLst>
              <a:ext uri="{FF2B5EF4-FFF2-40B4-BE49-F238E27FC236}">
                <a16:creationId xmlns:a16="http://schemas.microsoft.com/office/drawing/2014/main" id="{B52A7E0F-97B7-24B5-69CE-C1F9FAAAA4A6}"/>
              </a:ext>
            </a:extLst>
          </p:cNvPr>
          <p:cNvCxnSpPr/>
          <p:nvPr/>
        </p:nvCxnSpPr>
        <p:spPr>
          <a:xfrm>
            <a:off x="5181600" y="5435600"/>
            <a:ext cx="228600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550" name="Karte 3.2">
            <a:extLst>
              <a:ext uri="{FF2B5EF4-FFF2-40B4-BE49-F238E27FC236}">
                <a16:creationId xmlns:a16="http://schemas.microsoft.com/office/drawing/2014/main" id="{B6F04F88-58C2-2D13-DDF2-12B39B67A3CC}"/>
              </a:ext>
            </a:extLst>
          </p:cNvPr>
          <p:cNvSpPr/>
          <p:nvPr/>
        </p:nvSpPr>
        <p:spPr>
          <a:xfrm>
            <a:off x="5511800" y="48895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51" name="Icon-Kreis">
            <a:extLst>
              <a:ext uri="{FF2B5EF4-FFF2-40B4-BE49-F238E27FC236}">
                <a16:creationId xmlns:a16="http://schemas.microsoft.com/office/drawing/2014/main" id="{71BE83B2-78A0-2971-EA6B-DDDE1365727C}"/>
              </a:ext>
            </a:extLst>
          </p:cNvPr>
          <p:cNvSpPr/>
          <p:nvPr/>
        </p:nvSpPr>
        <p:spPr>
          <a:xfrm>
            <a:off x="5638800" y="51689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52" name="Text 552">
            <a:extLst>
              <a:ext uri="{FF2B5EF4-FFF2-40B4-BE49-F238E27FC236}">
                <a16:creationId xmlns:a16="http://schemas.microsoft.com/office/drawing/2014/main" id="{E55B87BB-B142-3F95-E5B4-ABA355804F5D}"/>
              </a:ext>
            </a:extLst>
          </p:cNvPr>
          <p:cNvSpPr txBox="1"/>
          <p:nvPr/>
        </p:nvSpPr>
        <p:spPr>
          <a:xfrm>
            <a:off x="6248400" y="51816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Maßnahmen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ausübende Personen</a:t>
            </a:r>
          </a:p>
        </p:txBody>
      </p:sp>
      <p:sp>
        <p:nvSpPr>
          <p:cNvPr id="553" name="Badge">
            <a:extLst>
              <a:ext uri="{FF2B5EF4-FFF2-40B4-BE49-F238E27FC236}">
                <a16:creationId xmlns:a16="http://schemas.microsoft.com/office/drawing/2014/main" id="{18B7A6E9-4140-13CF-2B1D-2E96258714E6}"/>
              </a:ext>
            </a:extLst>
          </p:cNvPr>
          <p:cNvSpPr/>
          <p:nvPr/>
        </p:nvSpPr>
        <p:spPr>
          <a:xfrm>
            <a:off x="7010400" y="4953000"/>
            <a:ext cx="11176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 / SL</a:t>
            </a:r>
          </a:p>
        </p:txBody>
      </p:sp>
      <p:cxnSp>
        <p:nvCxnSpPr>
          <p:cNvPr id="554" name="Pfeil 554">
            <a:extLst>
              <a:ext uri="{FF2B5EF4-FFF2-40B4-BE49-F238E27FC236}">
                <a16:creationId xmlns:a16="http://schemas.microsoft.com/office/drawing/2014/main" id="{931E28CC-AADA-AFCE-66A4-5275C156D280}"/>
              </a:ext>
            </a:extLst>
          </p:cNvPr>
          <p:cNvCxnSpPr/>
          <p:nvPr/>
        </p:nvCxnSpPr>
        <p:spPr>
          <a:xfrm>
            <a:off x="8382000" y="5435600"/>
            <a:ext cx="228600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555" name="Karte 3.3">
            <a:extLst>
              <a:ext uri="{FF2B5EF4-FFF2-40B4-BE49-F238E27FC236}">
                <a16:creationId xmlns:a16="http://schemas.microsoft.com/office/drawing/2014/main" id="{DA207382-0F09-3236-CE10-BABAD04BAD70}"/>
              </a:ext>
            </a:extLst>
          </p:cNvPr>
          <p:cNvSpPr/>
          <p:nvPr/>
        </p:nvSpPr>
        <p:spPr>
          <a:xfrm>
            <a:off x="8712200" y="48895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56" name="Icon-Kreis">
            <a:extLst>
              <a:ext uri="{FF2B5EF4-FFF2-40B4-BE49-F238E27FC236}">
                <a16:creationId xmlns:a16="http://schemas.microsoft.com/office/drawing/2014/main" id="{DDDB058A-01B5-A876-C6CE-E6439FC9F3B3}"/>
              </a:ext>
            </a:extLst>
          </p:cNvPr>
          <p:cNvSpPr/>
          <p:nvPr/>
        </p:nvSpPr>
        <p:spPr>
          <a:xfrm>
            <a:off x="8839200" y="51689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57" name="Text 557">
            <a:extLst>
              <a:ext uri="{FF2B5EF4-FFF2-40B4-BE49-F238E27FC236}">
                <a16:creationId xmlns:a16="http://schemas.microsoft.com/office/drawing/2014/main" id="{9FFA2B05-FDBD-B311-EE08-4C04CFBE04A4}"/>
              </a:ext>
            </a:extLst>
          </p:cNvPr>
          <p:cNvSpPr txBox="1"/>
          <p:nvPr/>
        </p:nvSpPr>
        <p:spPr>
          <a:xfrm>
            <a:off x="9448800" y="52451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Abschließende Reflexion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+ Dokumentation der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Fallbearbeitung</a:t>
            </a:r>
          </a:p>
        </p:txBody>
      </p:sp>
      <p:sp>
        <p:nvSpPr>
          <p:cNvPr id="558" name="Badge">
            <a:extLst>
              <a:ext uri="{FF2B5EF4-FFF2-40B4-BE49-F238E27FC236}">
                <a16:creationId xmlns:a16="http://schemas.microsoft.com/office/drawing/2014/main" id="{38A586EE-4225-B1B5-370C-BCF6ED43B1AC}"/>
              </a:ext>
            </a:extLst>
          </p:cNvPr>
          <p:cNvSpPr/>
          <p:nvPr/>
        </p:nvSpPr>
        <p:spPr>
          <a:xfrm>
            <a:off x="10566400" y="4953000"/>
            <a:ext cx="7620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</a:t>
            </a:r>
          </a:p>
        </p:txBody>
      </p:sp>
      <p:cxnSp>
        <p:nvCxnSpPr>
          <p:cNvPr id="519" name="Pfeil 519">
            <a:extLst>
              <a:ext uri="{FF2B5EF4-FFF2-40B4-BE49-F238E27FC236}">
                <a16:creationId xmlns:a16="http://schemas.microsoft.com/office/drawing/2014/main" id="{3BB68C0B-05C0-6D55-75C1-C997D73C18F6}"/>
              </a:ext>
            </a:extLst>
          </p:cNvPr>
          <p:cNvCxnSpPr/>
          <p:nvPr/>
        </p:nvCxnSpPr>
        <p:spPr>
          <a:xfrm>
            <a:off x="3695700" y="3073400"/>
            <a:ext cx="0" cy="292100"/>
          </a:xfrm>
          <a:prstGeom prst="line">
            <a:avLst/>
          </a:prstGeom>
          <a:ln w="28575" cap="rnd">
            <a:solidFill>
              <a:srgbClr val="5BA3BF"/>
            </a:solidFill>
            <a:tailEnd type="triangle" w="lg" len="lg"/>
          </a:ln>
        </p:spPr>
      </p:cxnSp>
      <p:cxnSp>
        <p:nvCxnSpPr>
          <p:cNvPr id="540" name="Pfeil 540">
            <a:extLst>
              <a:ext uri="{FF2B5EF4-FFF2-40B4-BE49-F238E27FC236}">
                <a16:creationId xmlns:a16="http://schemas.microsoft.com/office/drawing/2014/main" id="{64CCD0DB-8E55-653C-B9A4-A804DDD941CA}"/>
              </a:ext>
            </a:extLst>
          </p:cNvPr>
          <p:cNvCxnSpPr/>
          <p:nvPr/>
        </p:nvCxnSpPr>
        <p:spPr>
          <a:xfrm>
            <a:off x="3695700" y="4648200"/>
            <a:ext cx="0" cy="292100"/>
          </a:xfrm>
          <a:prstGeom prst="line">
            <a:avLst/>
          </a:prstGeom>
          <a:ln w="28575" cap="rnd">
            <a:solidFill>
              <a:srgbClr val="23795A"/>
            </a:solidFill>
            <a:tailEnd type="triangle" w="lg" len="lg"/>
          </a:ln>
        </p:spPr>
      </p:cxnSp>
      <p:pic>
        <p:nvPicPr>
          <p:cNvPr id="559" name="Graphic 559" descr="Beobachtung">
            <a:extLst>
              <a:ext uri="{FF2B5EF4-FFF2-40B4-BE49-F238E27FC236}">
                <a16:creationId xmlns:a16="http://schemas.microsoft.com/office/drawing/2014/main" id="{DAF85DB5-DED8-4705-5B54-38CBDCEBA1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40000" y="2120900"/>
            <a:ext cx="330200" cy="330200"/>
          </a:xfrm>
          <a:prstGeom prst="rect">
            <a:avLst/>
          </a:prstGeom>
        </p:spPr>
      </p:pic>
      <p:pic>
        <p:nvPicPr>
          <p:cNvPr id="560" name="Graphic 560" descr="Sofortmaßnahme">
            <a:extLst>
              <a:ext uri="{FF2B5EF4-FFF2-40B4-BE49-F238E27FC236}">
                <a16:creationId xmlns:a16="http://schemas.microsoft.com/office/drawing/2014/main" id="{6A797188-04CC-7888-3127-1FCB4CBF0A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0400" y="2120900"/>
            <a:ext cx="330200" cy="330200"/>
          </a:xfrm>
          <a:prstGeom prst="rect">
            <a:avLst/>
          </a:prstGeom>
        </p:spPr>
      </p:pic>
      <p:pic>
        <p:nvPicPr>
          <p:cNvPr id="561" name="Graphic 561" descr="Dokumentation">
            <a:extLst>
              <a:ext uri="{FF2B5EF4-FFF2-40B4-BE49-F238E27FC236}">
                <a16:creationId xmlns:a16="http://schemas.microsoft.com/office/drawing/2014/main" id="{9FA87165-7E6C-BCFC-121E-7EB2687AE3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40800" y="2120900"/>
            <a:ext cx="330200" cy="330200"/>
          </a:xfrm>
          <a:prstGeom prst="rect">
            <a:avLst/>
          </a:prstGeom>
        </p:spPr>
      </p:pic>
      <p:pic>
        <p:nvPicPr>
          <p:cNvPr id="565" name="Graphic 565" descr="Betroffene unterstützen">
            <a:extLst>
              <a:ext uri="{FF2B5EF4-FFF2-40B4-BE49-F238E27FC236}">
                <a16:creationId xmlns:a16="http://schemas.microsoft.com/office/drawing/2014/main" id="{1CA937F8-58BD-E6A7-AE29-B95A4383E2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40000" y="5270500"/>
            <a:ext cx="330200" cy="330200"/>
          </a:xfrm>
          <a:prstGeom prst="rect">
            <a:avLst/>
          </a:prstGeom>
        </p:spPr>
      </p:pic>
      <p:pic>
        <p:nvPicPr>
          <p:cNvPr id="566" name="Graphic 566" descr="Ausübende Person">
            <a:extLst>
              <a:ext uri="{FF2B5EF4-FFF2-40B4-BE49-F238E27FC236}">
                <a16:creationId xmlns:a16="http://schemas.microsoft.com/office/drawing/2014/main" id="{6EA630CC-0532-14CB-9E43-C1500BEE7D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40400" y="5270500"/>
            <a:ext cx="330200" cy="330200"/>
          </a:xfrm>
          <a:prstGeom prst="rect">
            <a:avLst/>
          </a:prstGeom>
        </p:spPr>
      </p:pic>
      <p:pic>
        <p:nvPicPr>
          <p:cNvPr id="567" name="Graphic 567" descr="Reflexion und Dokumentation">
            <a:extLst>
              <a:ext uri="{FF2B5EF4-FFF2-40B4-BE49-F238E27FC236}">
                <a16:creationId xmlns:a16="http://schemas.microsoft.com/office/drawing/2014/main" id="{7CD820D6-0179-55BF-05A2-AA69B30F98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40800" y="5270500"/>
            <a:ext cx="330200" cy="330200"/>
          </a:xfrm>
          <a:prstGeom prst="rect">
            <a:avLst/>
          </a:prstGeom>
        </p:spPr>
      </p:pic>
      <p:pic>
        <p:nvPicPr>
          <p:cNvPr id="568" name="Graphic 568" descr="Kollegen">
            <a:extLst>
              <a:ext uri="{FF2B5EF4-FFF2-40B4-BE49-F238E27FC236}">
                <a16:creationId xmlns:a16="http://schemas.microsoft.com/office/drawing/2014/main" id="{2F9BC6C5-9F01-31DC-0172-3573F0BFD1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540000" y="3695700"/>
            <a:ext cx="330200" cy="330200"/>
          </a:xfrm>
          <a:prstGeom prst="rect">
            <a:avLst/>
          </a:prstGeom>
        </p:spPr>
      </p:pic>
      <p:pic>
        <p:nvPicPr>
          <p:cNvPr id="569" name="Graphic 569" descr="Vorfall aufklären">
            <a:extLst>
              <a:ext uri="{FF2B5EF4-FFF2-40B4-BE49-F238E27FC236}">
                <a16:creationId xmlns:a16="http://schemas.microsoft.com/office/drawing/2014/main" id="{DB0ECFCC-A68A-5E6E-0D0B-A4DB8C7E42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40400" y="3695700"/>
            <a:ext cx="330200" cy="330200"/>
          </a:xfrm>
          <a:prstGeom prst="rect">
            <a:avLst/>
          </a:prstGeom>
        </p:spPr>
      </p:pic>
      <p:pic>
        <p:nvPicPr>
          <p:cNvPr id="570" name="Graphic 570" descr="Eltern">
            <a:extLst>
              <a:ext uri="{FF2B5EF4-FFF2-40B4-BE49-F238E27FC236}">
                <a16:creationId xmlns:a16="http://schemas.microsoft.com/office/drawing/2014/main" id="{C7FA7E43-8472-0AF1-3915-2A0E7006C9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40800" y="3695700"/>
            <a:ext cx="330200" cy="330200"/>
          </a:xfrm>
          <a:prstGeom prst="rect">
            <a:avLst/>
          </a:prstGeom>
        </p:spPr>
      </p:pic>
      <p:sp>
        <p:nvSpPr>
          <p:cNvPr id="6" name="Badge">
            <a:extLst>
              <a:ext uri="{FF2B5EF4-FFF2-40B4-BE49-F238E27FC236}">
                <a16:creationId xmlns:a16="http://schemas.microsoft.com/office/drawing/2014/main" id="{A643B7B4-B057-9B9F-3C57-0FAF2184AE4B}"/>
              </a:ext>
            </a:extLst>
          </p:cNvPr>
          <p:cNvSpPr/>
          <p:nvPr/>
        </p:nvSpPr>
        <p:spPr>
          <a:xfrm>
            <a:off x="556080" y="6411954"/>
            <a:ext cx="198392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BL = Beobachtende Lehrkraft</a:t>
            </a:r>
          </a:p>
        </p:txBody>
      </p:sp>
      <p:sp>
        <p:nvSpPr>
          <p:cNvPr id="8" name="Badge">
            <a:extLst>
              <a:ext uri="{FF2B5EF4-FFF2-40B4-BE49-F238E27FC236}">
                <a16:creationId xmlns:a16="http://schemas.microsoft.com/office/drawing/2014/main" id="{6EB753B1-BAE2-5AAA-9B97-5351A0A399B6}"/>
              </a:ext>
            </a:extLst>
          </p:cNvPr>
          <p:cNvSpPr/>
          <p:nvPr/>
        </p:nvSpPr>
        <p:spPr>
          <a:xfrm>
            <a:off x="2687846" y="6407897"/>
            <a:ext cx="147123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= Klassenleitung</a:t>
            </a:r>
          </a:p>
        </p:txBody>
      </p:sp>
      <p:sp>
        <p:nvSpPr>
          <p:cNvPr id="9" name="Badge">
            <a:extLst>
              <a:ext uri="{FF2B5EF4-FFF2-40B4-BE49-F238E27FC236}">
                <a16:creationId xmlns:a16="http://schemas.microsoft.com/office/drawing/2014/main" id="{0B1E80C2-81F6-2B3F-4148-FF07967BB96A}"/>
              </a:ext>
            </a:extLst>
          </p:cNvPr>
          <p:cNvSpPr/>
          <p:nvPr/>
        </p:nvSpPr>
        <p:spPr>
          <a:xfrm>
            <a:off x="4306922" y="6407897"/>
            <a:ext cx="147123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SL = Schulleitung</a:t>
            </a:r>
          </a:p>
        </p:txBody>
      </p:sp>
      <p:sp>
        <p:nvSpPr>
          <p:cNvPr id="10" name="Badge">
            <a:extLst>
              <a:ext uri="{FF2B5EF4-FFF2-40B4-BE49-F238E27FC236}">
                <a16:creationId xmlns:a16="http://schemas.microsoft.com/office/drawing/2014/main" id="{EEBCAFDE-E125-C156-7E76-AC603000C0C3}"/>
              </a:ext>
            </a:extLst>
          </p:cNvPr>
          <p:cNvSpPr/>
          <p:nvPr/>
        </p:nvSpPr>
        <p:spPr>
          <a:xfrm>
            <a:off x="5931386" y="6407897"/>
            <a:ext cx="160665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SA = Schulsozialarbeit</a:t>
            </a:r>
          </a:p>
        </p:txBody>
      </p:sp>
    </p:spTree>
    <p:extLst>
      <p:ext uri="{BB962C8B-B14F-4D97-AF65-F5344CB8AC3E}">
        <p14:creationId xmlns:p14="http://schemas.microsoft.com/office/powerpoint/2010/main" val="1895262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CA0E7-3FD5-29B1-4315-990D398F6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56F36F72-9784-E0B2-7E13-42C84CE9AEBF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FEEBF2D5-28F8-F393-CD4F-CC42C38E09CF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44893616-13EB-CF0B-732C-A9F5DDD6DB2C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1AA5FFDA-7CA0-9AE3-6BE7-C49D20AD7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C712451E-C6F8-C47E-1935-98053D7E0D48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65E48BD6-474C-072B-2F59-2E613FD2B2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3600" b="1" dirty="0">
                <a:solidFill>
                  <a:srgbClr val="495663"/>
                </a:solidFill>
              </a:rPr>
              <a:t>Aufklärungsgespräch</a:t>
            </a:r>
          </a:p>
          <a:p>
            <a:pPr eaLnBrk="1" hangingPunct="1"/>
            <a:r>
              <a:rPr lang="de-DE" altLang="de-DE" sz="3200" dirty="0">
                <a:solidFill>
                  <a:srgbClr val="81BDD3"/>
                </a:solidFill>
              </a:rPr>
              <a:t>Was ist das Aufklärungsgespräch?</a:t>
            </a: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D5127069-7FFD-DBF5-031D-A404058F096C}"/>
              </a:ext>
            </a:extLst>
          </p:cNvPr>
          <p:cNvGrpSpPr/>
          <p:nvPr/>
        </p:nvGrpSpPr>
        <p:grpSpPr>
          <a:xfrm>
            <a:off x="7932010" y="1996707"/>
            <a:ext cx="2337337" cy="4017731"/>
            <a:chOff x="7838398" y="3153707"/>
            <a:chExt cx="1813426" cy="3117162"/>
          </a:xfrm>
        </p:grpSpPr>
        <p:sp>
          <p:nvSpPr>
            <p:cNvPr id="16" name="Abgerundetes Rechteck 15">
              <a:extLst>
                <a:ext uri="{FF2B5EF4-FFF2-40B4-BE49-F238E27FC236}">
                  <a16:creationId xmlns:a16="http://schemas.microsoft.com/office/drawing/2014/main" id="{CE97BF9E-45E2-D2A2-CCCA-9F6E55063478}"/>
                </a:ext>
              </a:extLst>
            </p:cNvPr>
            <p:cNvSpPr/>
            <p:nvPr/>
          </p:nvSpPr>
          <p:spPr>
            <a:xfrm>
              <a:off x="7838398" y="3153707"/>
              <a:ext cx="1813425" cy="939145"/>
            </a:xfrm>
            <a:prstGeom prst="roundRect">
              <a:avLst>
                <a:gd name="adj" fmla="val 8627"/>
              </a:avLst>
            </a:prstGeom>
            <a:solidFill>
              <a:srgbClr val="4956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435F7C35-9CF1-4DA9-A8DF-02103DFA4333}"/>
                </a:ext>
              </a:extLst>
            </p:cNvPr>
            <p:cNvSpPr/>
            <p:nvPr/>
          </p:nvSpPr>
          <p:spPr>
            <a:xfrm>
              <a:off x="7838398" y="3756408"/>
              <a:ext cx="1813426" cy="2240183"/>
            </a:xfrm>
            <a:prstGeom prst="roundRect">
              <a:avLst>
                <a:gd name="adj" fmla="val 3080"/>
              </a:avLst>
            </a:prstGeom>
            <a:solidFill>
              <a:schemeClr val="bg1"/>
            </a:solidFill>
            <a:ln>
              <a:solidFill>
                <a:srgbClr val="4956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E8688D75-16B1-EA32-F23F-4FAD052487A4}"/>
                </a:ext>
              </a:extLst>
            </p:cNvPr>
            <p:cNvSpPr txBox="1"/>
            <p:nvPr/>
          </p:nvSpPr>
          <p:spPr>
            <a:xfrm>
              <a:off x="7909282" y="5439872"/>
              <a:ext cx="164222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b="1" dirty="0">
                  <a:solidFill>
                    <a:srgbClr val="495662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http://www.clama-schule.de/wp-content/uploads/2024/07/Handlungsempfehlung_Aufklaerungsgespraech_kurzer_Leitfaden.pdf</a:t>
              </a:r>
              <a:endParaRPr lang="de-DE" sz="800" b="1" dirty="0">
                <a:solidFill>
                  <a:srgbClr val="495662"/>
                </a:solidFill>
              </a:endParaRPr>
            </a:p>
          </p:txBody>
        </p:sp>
        <p:pic>
          <p:nvPicPr>
            <p:cNvPr id="19" name="Grafik 18" descr="Ein Bild, das Muster, nähen enthält.&#10;&#10;Automatisch generierte Beschreibung">
              <a:extLst>
                <a:ext uri="{FF2B5EF4-FFF2-40B4-BE49-F238E27FC236}">
                  <a16:creationId xmlns:a16="http://schemas.microsoft.com/office/drawing/2014/main" id="{A59F6932-C8A1-253E-DA76-31550D73F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58446" y="3847779"/>
              <a:ext cx="1576435" cy="1576435"/>
            </a:xfrm>
            <a:prstGeom prst="rect">
              <a:avLst/>
            </a:prstGeom>
          </p:spPr>
        </p:pic>
      </p:grpSp>
      <p:sp>
        <p:nvSpPr>
          <p:cNvPr id="20" name="Textfeld 19">
            <a:extLst>
              <a:ext uri="{FF2B5EF4-FFF2-40B4-BE49-F238E27FC236}">
                <a16:creationId xmlns:a16="http://schemas.microsoft.com/office/drawing/2014/main" id="{F6B2A42B-5A62-23F9-AFCB-287D397D8896}"/>
              </a:ext>
            </a:extLst>
          </p:cNvPr>
          <p:cNvSpPr txBox="1"/>
          <p:nvPr/>
        </p:nvSpPr>
        <p:spPr>
          <a:xfrm>
            <a:off x="6923185" y="2178985"/>
            <a:ext cx="4354982" cy="674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</a:rPr>
              <a:t>Leitfaden</a:t>
            </a:r>
          </a:p>
          <a:p>
            <a:pPr algn="ctr"/>
            <a:r>
              <a:rPr lang="de-DE" sz="1300" b="1" dirty="0">
                <a:solidFill>
                  <a:schemeClr val="bg1"/>
                </a:solidFill>
              </a:rPr>
              <a:t>Aufklärungsgespräch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90B83939-97D4-1B7B-1946-DD2027E88C5A}"/>
              </a:ext>
            </a:extLst>
          </p:cNvPr>
          <p:cNvSpPr txBox="1"/>
          <p:nvPr/>
        </p:nvSpPr>
        <p:spPr>
          <a:xfrm>
            <a:off x="1089423" y="1956115"/>
            <a:ext cx="621395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495662"/>
                </a:solidFill>
              </a:rPr>
              <a:t>Emotionalen Zustand der betroffenen Person herausfinden</a:t>
            </a:r>
          </a:p>
          <a:p>
            <a:endParaRPr lang="de-DE" dirty="0">
              <a:solidFill>
                <a:srgbClr val="495662"/>
              </a:solidFill>
            </a:endParaRPr>
          </a:p>
          <a:p>
            <a:r>
              <a:rPr lang="de-DE" dirty="0">
                <a:solidFill>
                  <a:srgbClr val="495662"/>
                </a:solidFill>
              </a:rPr>
              <a:t>Einordnung Gewaltform, Form des Unterstützungsbedarfs herausfinden </a:t>
            </a:r>
          </a:p>
          <a:p>
            <a:endParaRPr lang="de-DE" dirty="0">
              <a:solidFill>
                <a:srgbClr val="495662"/>
              </a:solidFill>
            </a:endParaRPr>
          </a:p>
          <a:p>
            <a:r>
              <a:rPr lang="de-DE" dirty="0">
                <a:solidFill>
                  <a:srgbClr val="495662"/>
                </a:solidFill>
              </a:rPr>
              <a:t>Check-Up Schädigungsabsicht, Wiederholung, Machtungleichgewicht, Hilflosigkeit</a:t>
            </a:r>
          </a:p>
          <a:p>
            <a:endParaRPr lang="de-DE" dirty="0">
              <a:solidFill>
                <a:srgbClr val="495662"/>
              </a:solidFill>
            </a:endParaRPr>
          </a:p>
          <a:p>
            <a:r>
              <a:rPr lang="de-DE" dirty="0">
                <a:solidFill>
                  <a:srgbClr val="495662"/>
                </a:solidFill>
              </a:rPr>
              <a:t>Bei Bedarf: MPT / Krisenteam / Schulsozialarbeit hinzuziehen</a:t>
            </a:r>
          </a:p>
        </p:txBody>
      </p:sp>
      <p:pic>
        <p:nvPicPr>
          <p:cNvPr id="26" name="Grafik 25" descr="Abzeichen Tick1 mit einfarbiger Füllung">
            <a:extLst>
              <a:ext uri="{FF2B5EF4-FFF2-40B4-BE49-F238E27FC236}">
                <a16:creationId xmlns:a16="http://schemas.microsoft.com/office/drawing/2014/main" id="{BF47E0E4-42E1-CD6F-93FB-5ACBDE40A3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6056" y="1923894"/>
            <a:ext cx="415325" cy="415325"/>
          </a:xfrm>
          <a:prstGeom prst="rect">
            <a:avLst/>
          </a:prstGeom>
        </p:spPr>
      </p:pic>
      <p:pic>
        <p:nvPicPr>
          <p:cNvPr id="27" name="Grafik 26" descr="Abzeichen Tick1 mit einfarbiger Füllung">
            <a:extLst>
              <a:ext uri="{FF2B5EF4-FFF2-40B4-BE49-F238E27FC236}">
                <a16:creationId xmlns:a16="http://schemas.microsoft.com/office/drawing/2014/main" id="{D16D7051-DB77-F5E1-6534-11647F337A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6056" y="2594046"/>
            <a:ext cx="415325" cy="415325"/>
          </a:xfrm>
          <a:prstGeom prst="rect">
            <a:avLst/>
          </a:prstGeom>
        </p:spPr>
      </p:pic>
      <p:pic>
        <p:nvPicPr>
          <p:cNvPr id="28" name="Grafik 27" descr="Abzeichen Tick1 mit einfarbiger Füllung">
            <a:extLst>
              <a:ext uri="{FF2B5EF4-FFF2-40B4-BE49-F238E27FC236}">
                <a16:creationId xmlns:a16="http://schemas.microsoft.com/office/drawing/2014/main" id="{C02BE548-40EF-1BF1-D00F-30F7C71FF8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6056" y="3398792"/>
            <a:ext cx="415325" cy="415325"/>
          </a:xfrm>
          <a:prstGeom prst="rect">
            <a:avLst/>
          </a:prstGeom>
        </p:spPr>
      </p:pic>
      <p:pic>
        <p:nvPicPr>
          <p:cNvPr id="29" name="Grafik 28" descr="Abzeichen Tick1 mit einfarbiger Füllung">
            <a:extLst>
              <a:ext uri="{FF2B5EF4-FFF2-40B4-BE49-F238E27FC236}">
                <a16:creationId xmlns:a16="http://schemas.microsoft.com/office/drawing/2014/main" id="{640C592C-D2A9-042A-C704-52A61DD688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6056" y="4132450"/>
            <a:ext cx="415325" cy="41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633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5695D-9F1C-3F15-64F2-DE870CBA9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3DB24308-D1AE-4819-25C4-044160E671F5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F7DF03FF-349A-F3B8-DE8F-965717A7A48B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4036B421-80BD-1F1D-345E-37EA8D049DFA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15D0248E-8ADF-8F04-3DCC-B70983500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AD1F13DC-507A-E91A-A643-6433CA80026F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8A72B01A-9A5E-EAA0-AFCD-02A5A4EFC4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de-DE" altLang="de-DE" sz="3600" b="1" dirty="0">
                <a:solidFill>
                  <a:srgbClr val="495663"/>
                </a:solidFill>
              </a:rPr>
              <a:t>Reflexionsgespräch</a:t>
            </a:r>
          </a:p>
          <a:p>
            <a:pPr eaLnBrk="1" hangingPunct="1"/>
            <a:r>
              <a:rPr lang="de-DE" altLang="de-DE" sz="3200" dirty="0">
                <a:solidFill>
                  <a:srgbClr val="81BDD3"/>
                </a:solidFill>
              </a:rPr>
              <a:t>Wann wird ein Reflexionsgespräch benötigt?</a:t>
            </a:r>
          </a:p>
        </p:txBody>
      </p:sp>
      <p:sp>
        <p:nvSpPr>
          <p:cNvPr id="500" name="Band 1">
            <a:extLst>
              <a:ext uri="{FF2B5EF4-FFF2-40B4-BE49-F238E27FC236}">
                <a16:creationId xmlns:a16="http://schemas.microsoft.com/office/drawing/2014/main" id="{6F8EE858-4926-10CF-00C7-B92CC11B14C2}"/>
              </a:ext>
            </a:extLst>
          </p:cNvPr>
          <p:cNvSpPr/>
          <p:nvPr/>
        </p:nvSpPr>
        <p:spPr>
          <a:xfrm>
            <a:off x="566056" y="1587500"/>
            <a:ext cx="11130643" cy="1397000"/>
          </a:xfrm>
          <a:prstGeom prst="roundRect">
            <a:avLst>
              <a:gd name="adj" fmla="val 9000"/>
            </a:avLst>
          </a:prstGeom>
          <a:solidFill>
            <a:srgbClr val="EDEFF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01" name="Nummer 1">
            <a:extLst>
              <a:ext uri="{FF2B5EF4-FFF2-40B4-BE49-F238E27FC236}">
                <a16:creationId xmlns:a16="http://schemas.microsoft.com/office/drawing/2014/main" id="{B171DA23-BA83-68B6-A04E-90BCCD1C232F}"/>
              </a:ext>
            </a:extLst>
          </p:cNvPr>
          <p:cNvSpPr/>
          <p:nvPr/>
        </p:nvSpPr>
        <p:spPr>
          <a:xfrm>
            <a:off x="1093834" y="1761816"/>
            <a:ext cx="482600" cy="482600"/>
          </a:xfrm>
          <a:prstGeom prst="ellipse">
            <a:avLst/>
          </a:prstGeom>
          <a:solidFill>
            <a:srgbClr val="5C6770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600" b="1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02" name="Text 502">
            <a:extLst>
              <a:ext uri="{FF2B5EF4-FFF2-40B4-BE49-F238E27FC236}">
                <a16:creationId xmlns:a16="http://schemas.microsoft.com/office/drawing/2014/main" id="{6240B2E1-944F-8608-5713-21ABAACFB4E7}"/>
              </a:ext>
            </a:extLst>
          </p:cNvPr>
          <p:cNvSpPr txBox="1"/>
          <p:nvPr/>
        </p:nvSpPr>
        <p:spPr>
          <a:xfrm>
            <a:off x="771980" y="2372912"/>
            <a:ext cx="15748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105000"/>
              </a:lnSpc>
              <a:buNone/>
            </a:pPr>
            <a:r>
              <a:rPr lang="de-DE" sz="1500" b="1" dirty="0">
                <a:solidFill>
                  <a:srgbClr val="495663"/>
                </a:solidFill>
              </a:rPr>
              <a:t>Sofort handeln</a:t>
            </a:r>
          </a:p>
        </p:txBody>
      </p:sp>
      <p:cxnSp>
        <p:nvCxnSpPr>
          <p:cNvPr id="503" name="Pfeil 503">
            <a:extLst>
              <a:ext uri="{FF2B5EF4-FFF2-40B4-BE49-F238E27FC236}">
                <a16:creationId xmlns:a16="http://schemas.microsoft.com/office/drawing/2014/main" id="{FE1B7117-B22C-7378-0368-28BBB3E1EF88}"/>
              </a:ext>
            </a:extLst>
          </p:cNvPr>
          <p:cNvCxnSpPr/>
          <p:nvPr/>
        </p:nvCxnSpPr>
        <p:spPr>
          <a:xfrm>
            <a:off x="2159000" y="1790700"/>
            <a:ext cx="0" cy="990600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504" name="Karte 1.1">
            <a:extLst>
              <a:ext uri="{FF2B5EF4-FFF2-40B4-BE49-F238E27FC236}">
                <a16:creationId xmlns:a16="http://schemas.microsoft.com/office/drawing/2014/main" id="{85605B9A-2A75-A435-C543-432B89A2F1C8}"/>
              </a:ext>
            </a:extLst>
          </p:cNvPr>
          <p:cNvSpPr/>
          <p:nvPr/>
        </p:nvSpPr>
        <p:spPr>
          <a:xfrm>
            <a:off x="2311400" y="17399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05" name="Icon-Kreis">
            <a:extLst>
              <a:ext uri="{FF2B5EF4-FFF2-40B4-BE49-F238E27FC236}">
                <a16:creationId xmlns:a16="http://schemas.microsoft.com/office/drawing/2014/main" id="{DCB70136-0C7A-3E4C-847D-59E476D7654D}"/>
              </a:ext>
            </a:extLst>
          </p:cNvPr>
          <p:cNvSpPr/>
          <p:nvPr/>
        </p:nvSpPr>
        <p:spPr>
          <a:xfrm>
            <a:off x="2438400" y="20193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06" name="Text 506">
            <a:extLst>
              <a:ext uri="{FF2B5EF4-FFF2-40B4-BE49-F238E27FC236}">
                <a16:creationId xmlns:a16="http://schemas.microsoft.com/office/drawing/2014/main" id="{1B09F805-A139-10A2-1623-3952BA8B1FDD}"/>
              </a:ext>
            </a:extLst>
          </p:cNvPr>
          <p:cNvSpPr txBox="1"/>
          <p:nvPr/>
        </p:nvSpPr>
        <p:spPr>
          <a:xfrm>
            <a:off x="3048000" y="20320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Beobachtung /</a:t>
            </a:r>
            <a:br>
              <a:rPr lang="de-DE" dirty="0"/>
            </a:br>
            <a:r>
              <a:rPr lang="de-DE" sz="1300" dirty="0">
                <a:solidFill>
                  <a:srgbClr val="3F4E54"/>
                </a:solidFill>
              </a:rPr>
              <a:t>Benachrichtigung</a:t>
            </a:r>
          </a:p>
        </p:txBody>
      </p:sp>
      <p:cxnSp>
        <p:nvCxnSpPr>
          <p:cNvPr id="507" name="Pfeil 507">
            <a:extLst>
              <a:ext uri="{FF2B5EF4-FFF2-40B4-BE49-F238E27FC236}">
                <a16:creationId xmlns:a16="http://schemas.microsoft.com/office/drawing/2014/main" id="{A3A378C4-8A41-5A17-5D70-532AE3B45A2C}"/>
              </a:ext>
            </a:extLst>
          </p:cNvPr>
          <p:cNvCxnSpPr/>
          <p:nvPr/>
        </p:nvCxnSpPr>
        <p:spPr>
          <a:xfrm>
            <a:off x="5181600" y="2286000"/>
            <a:ext cx="228600" cy="0"/>
          </a:xfrm>
          <a:prstGeom prst="line">
            <a:avLst/>
          </a:prstGeom>
          <a:ln w="22225" cap="rnd">
            <a:solidFill>
              <a:srgbClr val="5C6770"/>
            </a:solidFill>
            <a:tailEnd type="triangle" w="med" len="med"/>
          </a:ln>
        </p:spPr>
      </p:cxnSp>
      <p:sp>
        <p:nvSpPr>
          <p:cNvPr id="508" name="Karte 1.2">
            <a:extLst>
              <a:ext uri="{FF2B5EF4-FFF2-40B4-BE49-F238E27FC236}">
                <a16:creationId xmlns:a16="http://schemas.microsoft.com/office/drawing/2014/main" id="{AEC7AEC0-9FDE-2322-E0D2-8BEA4F3920F1}"/>
              </a:ext>
            </a:extLst>
          </p:cNvPr>
          <p:cNvSpPr/>
          <p:nvPr/>
        </p:nvSpPr>
        <p:spPr>
          <a:xfrm>
            <a:off x="5511800" y="17399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09" name="Icon-Kreis">
            <a:extLst>
              <a:ext uri="{FF2B5EF4-FFF2-40B4-BE49-F238E27FC236}">
                <a16:creationId xmlns:a16="http://schemas.microsoft.com/office/drawing/2014/main" id="{C0A09B7E-B894-7645-7EF0-5F0814EBA8D4}"/>
              </a:ext>
            </a:extLst>
          </p:cNvPr>
          <p:cNvSpPr/>
          <p:nvPr/>
        </p:nvSpPr>
        <p:spPr>
          <a:xfrm>
            <a:off x="5638800" y="20193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10" name="Text 510">
            <a:extLst>
              <a:ext uri="{FF2B5EF4-FFF2-40B4-BE49-F238E27FC236}">
                <a16:creationId xmlns:a16="http://schemas.microsoft.com/office/drawing/2014/main" id="{F15DFC32-5F30-4994-540A-D83E58AFF391}"/>
              </a:ext>
            </a:extLst>
          </p:cNvPr>
          <p:cNvSpPr txBox="1"/>
          <p:nvPr/>
        </p:nvSpPr>
        <p:spPr>
          <a:xfrm>
            <a:off x="6248400" y="20320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Sofortmaßnahme</a:t>
            </a:r>
          </a:p>
        </p:txBody>
      </p:sp>
      <p:sp>
        <p:nvSpPr>
          <p:cNvPr id="511" name="Badge">
            <a:extLst>
              <a:ext uri="{FF2B5EF4-FFF2-40B4-BE49-F238E27FC236}">
                <a16:creationId xmlns:a16="http://schemas.microsoft.com/office/drawing/2014/main" id="{CA3B590C-CE9C-AE82-61DE-32F098D75F3C}"/>
              </a:ext>
            </a:extLst>
          </p:cNvPr>
          <p:cNvSpPr/>
          <p:nvPr/>
        </p:nvSpPr>
        <p:spPr>
          <a:xfrm>
            <a:off x="7696200" y="1803400"/>
            <a:ext cx="4318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BL</a:t>
            </a:r>
          </a:p>
        </p:txBody>
      </p:sp>
      <p:cxnSp>
        <p:nvCxnSpPr>
          <p:cNvPr id="512" name="Pfeil 512">
            <a:extLst>
              <a:ext uri="{FF2B5EF4-FFF2-40B4-BE49-F238E27FC236}">
                <a16:creationId xmlns:a16="http://schemas.microsoft.com/office/drawing/2014/main" id="{47595E96-C425-633D-1386-3028289445EC}"/>
              </a:ext>
            </a:extLst>
          </p:cNvPr>
          <p:cNvCxnSpPr/>
          <p:nvPr/>
        </p:nvCxnSpPr>
        <p:spPr>
          <a:xfrm>
            <a:off x="8382000" y="2286000"/>
            <a:ext cx="228600" cy="0"/>
          </a:xfrm>
          <a:prstGeom prst="line">
            <a:avLst/>
          </a:prstGeom>
          <a:ln w="22225" cap="rnd">
            <a:solidFill>
              <a:srgbClr val="5C6770"/>
            </a:solidFill>
            <a:tailEnd type="triangle" w="med" len="med"/>
          </a:ln>
        </p:spPr>
      </p:cxnSp>
      <p:sp>
        <p:nvSpPr>
          <p:cNvPr id="513" name="Karte 1.3">
            <a:extLst>
              <a:ext uri="{FF2B5EF4-FFF2-40B4-BE49-F238E27FC236}">
                <a16:creationId xmlns:a16="http://schemas.microsoft.com/office/drawing/2014/main" id="{D77582E4-D429-9892-D0BF-3A2EA05BDECE}"/>
              </a:ext>
            </a:extLst>
          </p:cNvPr>
          <p:cNvSpPr/>
          <p:nvPr/>
        </p:nvSpPr>
        <p:spPr>
          <a:xfrm>
            <a:off x="8712200" y="17399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14" name="Icon-Kreis">
            <a:extLst>
              <a:ext uri="{FF2B5EF4-FFF2-40B4-BE49-F238E27FC236}">
                <a16:creationId xmlns:a16="http://schemas.microsoft.com/office/drawing/2014/main" id="{BE1F785F-DDC2-1016-BE4D-EB2A8B5B3AF2}"/>
              </a:ext>
            </a:extLst>
          </p:cNvPr>
          <p:cNvSpPr/>
          <p:nvPr/>
        </p:nvSpPr>
        <p:spPr>
          <a:xfrm>
            <a:off x="8839200" y="20193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15" name="Text 515">
            <a:extLst>
              <a:ext uri="{FF2B5EF4-FFF2-40B4-BE49-F238E27FC236}">
                <a16:creationId xmlns:a16="http://schemas.microsoft.com/office/drawing/2014/main" id="{A390CAE4-230F-93D6-A339-9FB23356B2B5}"/>
              </a:ext>
            </a:extLst>
          </p:cNvPr>
          <p:cNvSpPr txBox="1"/>
          <p:nvPr/>
        </p:nvSpPr>
        <p:spPr>
          <a:xfrm>
            <a:off x="9448800" y="20320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Dokumentation I</a:t>
            </a:r>
          </a:p>
        </p:txBody>
      </p:sp>
      <p:sp>
        <p:nvSpPr>
          <p:cNvPr id="516" name="Badge">
            <a:extLst>
              <a:ext uri="{FF2B5EF4-FFF2-40B4-BE49-F238E27FC236}">
                <a16:creationId xmlns:a16="http://schemas.microsoft.com/office/drawing/2014/main" id="{DA778C94-4480-974C-3D95-BA7CBBF1ED08}"/>
              </a:ext>
            </a:extLst>
          </p:cNvPr>
          <p:cNvSpPr/>
          <p:nvPr/>
        </p:nvSpPr>
        <p:spPr>
          <a:xfrm>
            <a:off x="10896600" y="1803400"/>
            <a:ext cx="4318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BL</a:t>
            </a:r>
          </a:p>
        </p:txBody>
      </p:sp>
      <p:cxnSp>
        <p:nvCxnSpPr>
          <p:cNvPr id="517" name="Pfeil 517">
            <a:extLst>
              <a:ext uri="{FF2B5EF4-FFF2-40B4-BE49-F238E27FC236}">
                <a16:creationId xmlns:a16="http://schemas.microsoft.com/office/drawing/2014/main" id="{4FA14093-B716-E203-1DE5-50350F28C5BA}"/>
              </a:ext>
            </a:extLst>
          </p:cNvPr>
          <p:cNvCxnSpPr/>
          <p:nvPr/>
        </p:nvCxnSpPr>
        <p:spPr>
          <a:xfrm>
            <a:off x="10096500" y="2832100"/>
            <a:ext cx="0" cy="241300"/>
          </a:xfrm>
          <a:prstGeom prst="line">
            <a:avLst/>
          </a:prstGeom>
          <a:ln w="22225" cap="rnd">
            <a:solidFill>
              <a:srgbClr val="5BA3BF"/>
            </a:solidFill>
          </a:ln>
        </p:spPr>
      </p:cxnSp>
      <p:cxnSp>
        <p:nvCxnSpPr>
          <p:cNvPr id="518" name="Pfeil 518">
            <a:extLst>
              <a:ext uri="{FF2B5EF4-FFF2-40B4-BE49-F238E27FC236}">
                <a16:creationId xmlns:a16="http://schemas.microsoft.com/office/drawing/2014/main" id="{E489CD17-D3A1-5F12-2DFE-02869F805BC2}"/>
              </a:ext>
            </a:extLst>
          </p:cNvPr>
          <p:cNvCxnSpPr/>
          <p:nvPr/>
        </p:nvCxnSpPr>
        <p:spPr>
          <a:xfrm flipH="1">
            <a:off x="3695700" y="3073400"/>
            <a:ext cx="6400800" cy="0"/>
          </a:xfrm>
          <a:prstGeom prst="line">
            <a:avLst/>
          </a:prstGeom>
          <a:ln w="22225" cap="rnd">
            <a:solidFill>
              <a:srgbClr val="5BA3BF"/>
            </a:solidFill>
          </a:ln>
        </p:spPr>
      </p:cxnSp>
      <p:sp>
        <p:nvSpPr>
          <p:cNvPr id="520" name="Band 2">
            <a:extLst>
              <a:ext uri="{FF2B5EF4-FFF2-40B4-BE49-F238E27FC236}">
                <a16:creationId xmlns:a16="http://schemas.microsoft.com/office/drawing/2014/main" id="{09A28F8D-3323-B931-EB8B-C9EFCC78B6FA}"/>
              </a:ext>
            </a:extLst>
          </p:cNvPr>
          <p:cNvSpPr/>
          <p:nvPr/>
        </p:nvSpPr>
        <p:spPr>
          <a:xfrm>
            <a:off x="566056" y="3162300"/>
            <a:ext cx="11130644" cy="1397000"/>
          </a:xfrm>
          <a:prstGeom prst="roundRect">
            <a:avLst>
              <a:gd name="adj" fmla="val 9000"/>
            </a:avLst>
          </a:prstGeom>
          <a:solidFill>
            <a:srgbClr val="EAF4F9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21" name="Nummer 2">
            <a:extLst>
              <a:ext uri="{FF2B5EF4-FFF2-40B4-BE49-F238E27FC236}">
                <a16:creationId xmlns:a16="http://schemas.microsoft.com/office/drawing/2014/main" id="{89A970F9-47EF-C449-DEC6-DED555C970C8}"/>
              </a:ext>
            </a:extLst>
          </p:cNvPr>
          <p:cNvSpPr/>
          <p:nvPr/>
        </p:nvSpPr>
        <p:spPr>
          <a:xfrm>
            <a:off x="1092200" y="3341456"/>
            <a:ext cx="482600" cy="482600"/>
          </a:xfrm>
          <a:prstGeom prst="ellipse">
            <a:avLst/>
          </a:prstGeom>
          <a:solidFill>
            <a:srgbClr val="81BDD3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600" b="1" dirty="0">
                <a:solidFill>
                  <a:srgbClr val="2F4A58"/>
                </a:solidFill>
              </a:rPr>
              <a:t>2</a:t>
            </a:r>
          </a:p>
        </p:txBody>
      </p:sp>
      <p:sp>
        <p:nvSpPr>
          <p:cNvPr id="522" name="Text 522">
            <a:extLst>
              <a:ext uri="{FF2B5EF4-FFF2-40B4-BE49-F238E27FC236}">
                <a16:creationId xmlns:a16="http://schemas.microsoft.com/office/drawing/2014/main" id="{EEF87E60-B285-DF9B-C9A6-B1D19141E191}"/>
              </a:ext>
            </a:extLst>
          </p:cNvPr>
          <p:cNvSpPr txBox="1"/>
          <p:nvPr/>
        </p:nvSpPr>
        <p:spPr>
          <a:xfrm>
            <a:off x="965200" y="3987800"/>
            <a:ext cx="15748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105000"/>
              </a:lnSpc>
              <a:buNone/>
            </a:pPr>
            <a:r>
              <a:rPr lang="de-DE" sz="1500" b="1" dirty="0">
                <a:solidFill>
                  <a:srgbClr val="495663"/>
                </a:solidFill>
              </a:rPr>
              <a:t>Aufklären</a:t>
            </a:r>
          </a:p>
        </p:txBody>
      </p:sp>
      <p:cxnSp>
        <p:nvCxnSpPr>
          <p:cNvPr id="523" name="Pfeil 523">
            <a:extLst>
              <a:ext uri="{FF2B5EF4-FFF2-40B4-BE49-F238E27FC236}">
                <a16:creationId xmlns:a16="http://schemas.microsoft.com/office/drawing/2014/main" id="{33A3436D-E6E2-3A02-1F9C-A97E82671DF8}"/>
              </a:ext>
            </a:extLst>
          </p:cNvPr>
          <p:cNvCxnSpPr/>
          <p:nvPr/>
        </p:nvCxnSpPr>
        <p:spPr>
          <a:xfrm>
            <a:off x="2159000" y="3365500"/>
            <a:ext cx="0" cy="990600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524" name="Karte 2.1">
            <a:extLst>
              <a:ext uri="{FF2B5EF4-FFF2-40B4-BE49-F238E27FC236}">
                <a16:creationId xmlns:a16="http://schemas.microsoft.com/office/drawing/2014/main" id="{BF0BD624-E4E5-3D64-4AF0-9F627143F058}"/>
              </a:ext>
            </a:extLst>
          </p:cNvPr>
          <p:cNvSpPr/>
          <p:nvPr/>
        </p:nvSpPr>
        <p:spPr>
          <a:xfrm>
            <a:off x="2311400" y="33147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25" name="Icon-Kreis">
            <a:extLst>
              <a:ext uri="{FF2B5EF4-FFF2-40B4-BE49-F238E27FC236}">
                <a16:creationId xmlns:a16="http://schemas.microsoft.com/office/drawing/2014/main" id="{C982CB34-1829-3673-1473-42CA09CDE8AD}"/>
              </a:ext>
            </a:extLst>
          </p:cNvPr>
          <p:cNvSpPr/>
          <p:nvPr/>
        </p:nvSpPr>
        <p:spPr>
          <a:xfrm>
            <a:off x="2438400" y="35941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26" name="Text 526">
            <a:extLst>
              <a:ext uri="{FF2B5EF4-FFF2-40B4-BE49-F238E27FC236}">
                <a16:creationId xmlns:a16="http://schemas.microsoft.com/office/drawing/2014/main" id="{23084FB9-0BD3-B69A-12D4-2114D03E8389}"/>
              </a:ext>
            </a:extLst>
          </p:cNvPr>
          <p:cNvSpPr txBox="1"/>
          <p:nvPr/>
        </p:nvSpPr>
        <p:spPr>
          <a:xfrm>
            <a:off x="3048000" y="36068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Kommunikation</a:t>
            </a:r>
            <a:br>
              <a:rPr lang="de-DE" dirty="0"/>
            </a:br>
            <a:r>
              <a:rPr lang="de-DE" sz="1300" dirty="0">
                <a:solidFill>
                  <a:srgbClr val="3F4E54"/>
                </a:solidFill>
              </a:rPr>
              <a:t>Kollegen</a:t>
            </a:r>
          </a:p>
        </p:txBody>
      </p:sp>
      <p:sp>
        <p:nvSpPr>
          <p:cNvPr id="527" name="Badge">
            <a:extLst>
              <a:ext uri="{FF2B5EF4-FFF2-40B4-BE49-F238E27FC236}">
                <a16:creationId xmlns:a16="http://schemas.microsoft.com/office/drawing/2014/main" id="{3D187E70-0C9E-E24D-26DE-6A5512604F45}"/>
              </a:ext>
            </a:extLst>
          </p:cNvPr>
          <p:cNvSpPr/>
          <p:nvPr/>
        </p:nvSpPr>
        <p:spPr>
          <a:xfrm>
            <a:off x="4495800" y="3378200"/>
            <a:ext cx="4318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BL</a:t>
            </a:r>
          </a:p>
        </p:txBody>
      </p:sp>
      <p:cxnSp>
        <p:nvCxnSpPr>
          <p:cNvPr id="528" name="Pfeil 528">
            <a:extLst>
              <a:ext uri="{FF2B5EF4-FFF2-40B4-BE49-F238E27FC236}">
                <a16:creationId xmlns:a16="http://schemas.microsoft.com/office/drawing/2014/main" id="{1BA7713C-B1DD-E995-FE7D-DDBF24F9CEEF}"/>
              </a:ext>
            </a:extLst>
          </p:cNvPr>
          <p:cNvCxnSpPr/>
          <p:nvPr/>
        </p:nvCxnSpPr>
        <p:spPr>
          <a:xfrm>
            <a:off x="5181600" y="3860800"/>
            <a:ext cx="228600" cy="0"/>
          </a:xfrm>
          <a:prstGeom prst="line">
            <a:avLst/>
          </a:prstGeom>
          <a:ln w="22225" cap="rnd">
            <a:solidFill>
              <a:srgbClr val="5BA3BF"/>
            </a:solidFill>
            <a:tailEnd type="triangle" w="med" len="med"/>
          </a:ln>
        </p:spPr>
      </p:cxnSp>
      <p:sp>
        <p:nvSpPr>
          <p:cNvPr id="529" name="Karte 2.2">
            <a:extLst>
              <a:ext uri="{FF2B5EF4-FFF2-40B4-BE49-F238E27FC236}">
                <a16:creationId xmlns:a16="http://schemas.microsoft.com/office/drawing/2014/main" id="{33CDD47F-5EC5-8008-9036-FB46BD86AC0C}"/>
              </a:ext>
            </a:extLst>
          </p:cNvPr>
          <p:cNvSpPr/>
          <p:nvPr/>
        </p:nvSpPr>
        <p:spPr>
          <a:xfrm>
            <a:off x="5511800" y="33147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3175">
            <a:solidFill>
              <a:srgbClr val="81BDD3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30" name="Icon-Kreis">
            <a:extLst>
              <a:ext uri="{FF2B5EF4-FFF2-40B4-BE49-F238E27FC236}">
                <a16:creationId xmlns:a16="http://schemas.microsoft.com/office/drawing/2014/main" id="{D8B81184-4152-FFE0-4804-048AC2FCDEE5}"/>
              </a:ext>
            </a:extLst>
          </p:cNvPr>
          <p:cNvSpPr/>
          <p:nvPr/>
        </p:nvSpPr>
        <p:spPr>
          <a:xfrm>
            <a:off x="5638800" y="35941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31" name="Text 531">
            <a:extLst>
              <a:ext uri="{FF2B5EF4-FFF2-40B4-BE49-F238E27FC236}">
                <a16:creationId xmlns:a16="http://schemas.microsoft.com/office/drawing/2014/main" id="{5309F02F-6BDE-57D3-2303-E6E1D4F65948}"/>
              </a:ext>
            </a:extLst>
          </p:cNvPr>
          <p:cNvSpPr txBox="1"/>
          <p:nvPr/>
        </p:nvSpPr>
        <p:spPr>
          <a:xfrm>
            <a:off x="6248400" y="36068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b="1" dirty="0">
                <a:solidFill>
                  <a:srgbClr val="3F4E54"/>
                </a:solidFill>
              </a:rPr>
              <a:t>Vorfall aufklären /</a:t>
            </a:r>
            <a:br>
              <a:rPr lang="de-DE" b="1" dirty="0"/>
            </a:br>
            <a:r>
              <a:rPr lang="de-DE" sz="1300" b="1" dirty="0">
                <a:solidFill>
                  <a:srgbClr val="3F4E54"/>
                </a:solidFill>
              </a:rPr>
              <a:t>analysieren</a:t>
            </a:r>
          </a:p>
        </p:txBody>
      </p:sp>
      <p:sp>
        <p:nvSpPr>
          <p:cNvPr id="532" name="Badge">
            <a:extLst>
              <a:ext uri="{FF2B5EF4-FFF2-40B4-BE49-F238E27FC236}">
                <a16:creationId xmlns:a16="http://schemas.microsoft.com/office/drawing/2014/main" id="{41C37D1E-4392-F802-F168-2B9F0BCF560D}"/>
              </a:ext>
            </a:extLst>
          </p:cNvPr>
          <p:cNvSpPr/>
          <p:nvPr/>
        </p:nvSpPr>
        <p:spPr>
          <a:xfrm>
            <a:off x="7366000" y="3378200"/>
            <a:ext cx="7620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</a:t>
            </a:r>
          </a:p>
        </p:txBody>
      </p:sp>
      <p:cxnSp>
        <p:nvCxnSpPr>
          <p:cNvPr id="533" name="Pfeil 533">
            <a:extLst>
              <a:ext uri="{FF2B5EF4-FFF2-40B4-BE49-F238E27FC236}">
                <a16:creationId xmlns:a16="http://schemas.microsoft.com/office/drawing/2014/main" id="{051B670B-D51A-CEA6-BCC2-21261E64B1CA}"/>
              </a:ext>
            </a:extLst>
          </p:cNvPr>
          <p:cNvCxnSpPr/>
          <p:nvPr/>
        </p:nvCxnSpPr>
        <p:spPr>
          <a:xfrm>
            <a:off x="8382000" y="3860800"/>
            <a:ext cx="228600" cy="0"/>
          </a:xfrm>
          <a:prstGeom prst="line">
            <a:avLst/>
          </a:prstGeom>
          <a:ln w="22225" cap="rnd">
            <a:solidFill>
              <a:srgbClr val="5BA3BF"/>
            </a:solidFill>
            <a:tailEnd type="triangle" w="med" len="med"/>
          </a:ln>
        </p:spPr>
      </p:cxnSp>
      <p:sp>
        <p:nvSpPr>
          <p:cNvPr id="534" name="Karte 2.3">
            <a:extLst>
              <a:ext uri="{FF2B5EF4-FFF2-40B4-BE49-F238E27FC236}">
                <a16:creationId xmlns:a16="http://schemas.microsoft.com/office/drawing/2014/main" id="{4BF42F1A-3F92-C9F0-F8C9-F952842A541E}"/>
              </a:ext>
            </a:extLst>
          </p:cNvPr>
          <p:cNvSpPr/>
          <p:nvPr/>
        </p:nvSpPr>
        <p:spPr>
          <a:xfrm>
            <a:off x="8712200" y="33147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35" name="Icon-Kreis">
            <a:extLst>
              <a:ext uri="{FF2B5EF4-FFF2-40B4-BE49-F238E27FC236}">
                <a16:creationId xmlns:a16="http://schemas.microsoft.com/office/drawing/2014/main" id="{C7035A8A-E9D7-254C-D030-FBAC15E4C5F4}"/>
              </a:ext>
            </a:extLst>
          </p:cNvPr>
          <p:cNvSpPr/>
          <p:nvPr/>
        </p:nvSpPr>
        <p:spPr>
          <a:xfrm>
            <a:off x="8839200" y="35941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36" name="Text 536">
            <a:extLst>
              <a:ext uri="{FF2B5EF4-FFF2-40B4-BE49-F238E27FC236}">
                <a16:creationId xmlns:a16="http://schemas.microsoft.com/office/drawing/2014/main" id="{FF78AD9A-C7B7-5F49-95C5-36BEF9BC46C0}"/>
              </a:ext>
            </a:extLst>
          </p:cNvPr>
          <p:cNvSpPr txBox="1"/>
          <p:nvPr/>
        </p:nvSpPr>
        <p:spPr>
          <a:xfrm>
            <a:off x="9448800" y="36068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Kommunikation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Eltern</a:t>
            </a:r>
          </a:p>
        </p:txBody>
      </p:sp>
      <p:sp>
        <p:nvSpPr>
          <p:cNvPr id="537" name="Badge">
            <a:extLst>
              <a:ext uri="{FF2B5EF4-FFF2-40B4-BE49-F238E27FC236}">
                <a16:creationId xmlns:a16="http://schemas.microsoft.com/office/drawing/2014/main" id="{5C8BAFE7-491E-5E51-C15F-61D27972F762}"/>
              </a:ext>
            </a:extLst>
          </p:cNvPr>
          <p:cNvSpPr/>
          <p:nvPr/>
        </p:nvSpPr>
        <p:spPr>
          <a:xfrm>
            <a:off x="10896600" y="3378200"/>
            <a:ext cx="4318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</a:t>
            </a:r>
          </a:p>
        </p:txBody>
      </p:sp>
      <p:cxnSp>
        <p:nvCxnSpPr>
          <p:cNvPr id="538" name="Pfeil 538">
            <a:extLst>
              <a:ext uri="{FF2B5EF4-FFF2-40B4-BE49-F238E27FC236}">
                <a16:creationId xmlns:a16="http://schemas.microsoft.com/office/drawing/2014/main" id="{A26F3A13-7DE8-B799-B967-32F2BE85A9BE}"/>
              </a:ext>
            </a:extLst>
          </p:cNvPr>
          <p:cNvCxnSpPr/>
          <p:nvPr/>
        </p:nvCxnSpPr>
        <p:spPr>
          <a:xfrm>
            <a:off x="10096500" y="4406900"/>
            <a:ext cx="0" cy="241300"/>
          </a:xfrm>
          <a:prstGeom prst="line">
            <a:avLst/>
          </a:prstGeom>
          <a:ln w="22225" cap="rnd">
            <a:solidFill>
              <a:srgbClr val="23795A"/>
            </a:solidFill>
          </a:ln>
        </p:spPr>
      </p:cxnSp>
      <p:cxnSp>
        <p:nvCxnSpPr>
          <p:cNvPr id="539" name="Pfeil 539">
            <a:extLst>
              <a:ext uri="{FF2B5EF4-FFF2-40B4-BE49-F238E27FC236}">
                <a16:creationId xmlns:a16="http://schemas.microsoft.com/office/drawing/2014/main" id="{6B045EF3-58D9-6CA6-49B1-B694444E6B2F}"/>
              </a:ext>
            </a:extLst>
          </p:cNvPr>
          <p:cNvCxnSpPr/>
          <p:nvPr/>
        </p:nvCxnSpPr>
        <p:spPr>
          <a:xfrm flipH="1">
            <a:off x="3695700" y="4648200"/>
            <a:ext cx="6400800" cy="0"/>
          </a:xfrm>
          <a:prstGeom prst="line">
            <a:avLst/>
          </a:prstGeom>
          <a:ln w="22225" cap="rnd">
            <a:solidFill>
              <a:srgbClr val="23795A"/>
            </a:solidFill>
          </a:ln>
        </p:spPr>
      </p:cxnSp>
      <p:sp>
        <p:nvSpPr>
          <p:cNvPr id="541" name="Band 3">
            <a:extLst>
              <a:ext uri="{FF2B5EF4-FFF2-40B4-BE49-F238E27FC236}">
                <a16:creationId xmlns:a16="http://schemas.microsoft.com/office/drawing/2014/main" id="{94491F58-AD33-CBEE-3745-21057C8B56E9}"/>
              </a:ext>
            </a:extLst>
          </p:cNvPr>
          <p:cNvSpPr/>
          <p:nvPr/>
        </p:nvSpPr>
        <p:spPr>
          <a:xfrm>
            <a:off x="566056" y="4737100"/>
            <a:ext cx="11130644" cy="1397000"/>
          </a:xfrm>
          <a:prstGeom prst="roundRect">
            <a:avLst>
              <a:gd name="adj" fmla="val 9000"/>
            </a:avLst>
          </a:prstGeom>
          <a:solidFill>
            <a:srgbClr val="E8F3EC"/>
          </a:solidFill>
          <a:ln>
            <a:noFill/>
          </a:ln>
        </p:spPr>
        <p:txBody>
          <a:bodyPr/>
          <a:lstStyle/>
          <a:p>
            <a:endParaRPr lang="de-DE" dirty="0"/>
          </a:p>
        </p:txBody>
      </p:sp>
      <p:sp>
        <p:nvSpPr>
          <p:cNvPr id="542" name="Nummer 3">
            <a:extLst>
              <a:ext uri="{FF2B5EF4-FFF2-40B4-BE49-F238E27FC236}">
                <a16:creationId xmlns:a16="http://schemas.microsoft.com/office/drawing/2014/main" id="{78CD1D15-D2C9-093E-D34E-AF1396A2F5D1}"/>
              </a:ext>
            </a:extLst>
          </p:cNvPr>
          <p:cNvSpPr/>
          <p:nvPr/>
        </p:nvSpPr>
        <p:spPr>
          <a:xfrm>
            <a:off x="1099221" y="4902200"/>
            <a:ext cx="482600" cy="48260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600" b="1" dirty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543" name="Text 543">
            <a:extLst>
              <a:ext uri="{FF2B5EF4-FFF2-40B4-BE49-F238E27FC236}">
                <a16:creationId xmlns:a16="http://schemas.microsoft.com/office/drawing/2014/main" id="{28FF6A39-FC53-1C49-0761-ED922103D8AC}"/>
              </a:ext>
            </a:extLst>
          </p:cNvPr>
          <p:cNvSpPr txBox="1"/>
          <p:nvPr/>
        </p:nvSpPr>
        <p:spPr>
          <a:xfrm>
            <a:off x="850976" y="5499100"/>
            <a:ext cx="15748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105000"/>
              </a:lnSpc>
              <a:buNone/>
            </a:pPr>
            <a:r>
              <a:rPr lang="de-DE" sz="1500" b="1" dirty="0">
                <a:solidFill>
                  <a:srgbClr val="495663"/>
                </a:solidFill>
              </a:rPr>
              <a:t>Unterstützen</a:t>
            </a:r>
          </a:p>
        </p:txBody>
      </p:sp>
      <p:cxnSp>
        <p:nvCxnSpPr>
          <p:cNvPr id="544" name="Pfeil 544">
            <a:extLst>
              <a:ext uri="{FF2B5EF4-FFF2-40B4-BE49-F238E27FC236}">
                <a16:creationId xmlns:a16="http://schemas.microsoft.com/office/drawing/2014/main" id="{1F9012B2-DECF-3457-D9E5-2F5597458266}"/>
              </a:ext>
            </a:extLst>
          </p:cNvPr>
          <p:cNvCxnSpPr/>
          <p:nvPr/>
        </p:nvCxnSpPr>
        <p:spPr>
          <a:xfrm>
            <a:off x="2159000" y="4940300"/>
            <a:ext cx="0" cy="990600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545" name="Karte 3.1">
            <a:extLst>
              <a:ext uri="{FF2B5EF4-FFF2-40B4-BE49-F238E27FC236}">
                <a16:creationId xmlns:a16="http://schemas.microsoft.com/office/drawing/2014/main" id="{967AD93C-A13D-0A08-147A-E7BA432AACAB}"/>
              </a:ext>
            </a:extLst>
          </p:cNvPr>
          <p:cNvSpPr/>
          <p:nvPr/>
        </p:nvSpPr>
        <p:spPr>
          <a:xfrm>
            <a:off x="2311400" y="48895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46" name="Icon-Kreis">
            <a:extLst>
              <a:ext uri="{FF2B5EF4-FFF2-40B4-BE49-F238E27FC236}">
                <a16:creationId xmlns:a16="http://schemas.microsoft.com/office/drawing/2014/main" id="{AD76B783-E14C-F78E-2D1A-CC911A24C321}"/>
              </a:ext>
            </a:extLst>
          </p:cNvPr>
          <p:cNvSpPr/>
          <p:nvPr/>
        </p:nvSpPr>
        <p:spPr>
          <a:xfrm>
            <a:off x="2438400" y="51689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47" name="Text 547">
            <a:extLst>
              <a:ext uri="{FF2B5EF4-FFF2-40B4-BE49-F238E27FC236}">
                <a16:creationId xmlns:a16="http://schemas.microsoft.com/office/drawing/2014/main" id="{C1C42E86-D9D1-EFAE-ECD6-BB0E6F506367}"/>
              </a:ext>
            </a:extLst>
          </p:cNvPr>
          <p:cNvSpPr txBox="1"/>
          <p:nvPr/>
        </p:nvSpPr>
        <p:spPr>
          <a:xfrm>
            <a:off x="3048000" y="51816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Maßnahmen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betroffene Personen</a:t>
            </a:r>
          </a:p>
        </p:txBody>
      </p:sp>
      <p:sp>
        <p:nvSpPr>
          <p:cNvPr id="548" name="Badge">
            <a:extLst>
              <a:ext uri="{FF2B5EF4-FFF2-40B4-BE49-F238E27FC236}">
                <a16:creationId xmlns:a16="http://schemas.microsoft.com/office/drawing/2014/main" id="{E2892D0E-EC8C-7DC6-8100-5C06F97473A8}"/>
              </a:ext>
            </a:extLst>
          </p:cNvPr>
          <p:cNvSpPr/>
          <p:nvPr/>
        </p:nvSpPr>
        <p:spPr>
          <a:xfrm>
            <a:off x="4165600" y="4953000"/>
            <a:ext cx="7620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</a:t>
            </a:r>
          </a:p>
        </p:txBody>
      </p:sp>
      <p:cxnSp>
        <p:nvCxnSpPr>
          <p:cNvPr id="549" name="Pfeil 549">
            <a:extLst>
              <a:ext uri="{FF2B5EF4-FFF2-40B4-BE49-F238E27FC236}">
                <a16:creationId xmlns:a16="http://schemas.microsoft.com/office/drawing/2014/main" id="{8BC50F65-A3AE-F354-CE76-D1BCFD6996CB}"/>
              </a:ext>
            </a:extLst>
          </p:cNvPr>
          <p:cNvCxnSpPr/>
          <p:nvPr/>
        </p:nvCxnSpPr>
        <p:spPr>
          <a:xfrm>
            <a:off x="5181600" y="5435600"/>
            <a:ext cx="228600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550" name="Karte 3.2">
            <a:extLst>
              <a:ext uri="{FF2B5EF4-FFF2-40B4-BE49-F238E27FC236}">
                <a16:creationId xmlns:a16="http://schemas.microsoft.com/office/drawing/2014/main" id="{7F0D7468-1FA9-9E0E-0E55-28A49C1E3E48}"/>
              </a:ext>
            </a:extLst>
          </p:cNvPr>
          <p:cNvSpPr/>
          <p:nvPr/>
        </p:nvSpPr>
        <p:spPr>
          <a:xfrm>
            <a:off x="5511800" y="48895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76200">
            <a:solidFill>
              <a:srgbClr val="00B050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51" name="Icon-Kreis">
            <a:extLst>
              <a:ext uri="{FF2B5EF4-FFF2-40B4-BE49-F238E27FC236}">
                <a16:creationId xmlns:a16="http://schemas.microsoft.com/office/drawing/2014/main" id="{9A27EDBF-C1C4-F54B-B041-5A46C2147E9B}"/>
              </a:ext>
            </a:extLst>
          </p:cNvPr>
          <p:cNvSpPr/>
          <p:nvPr/>
        </p:nvSpPr>
        <p:spPr>
          <a:xfrm>
            <a:off x="5638800" y="51689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52" name="Text 552">
            <a:extLst>
              <a:ext uri="{FF2B5EF4-FFF2-40B4-BE49-F238E27FC236}">
                <a16:creationId xmlns:a16="http://schemas.microsoft.com/office/drawing/2014/main" id="{74ADAA74-CE56-C9FA-469D-E95A177E4733}"/>
              </a:ext>
            </a:extLst>
          </p:cNvPr>
          <p:cNvSpPr txBox="1"/>
          <p:nvPr/>
        </p:nvSpPr>
        <p:spPr>
          <a:xfrm>
            <a:off x="6248400" y="51816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Maßnahmen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ausübende Personen</a:t>
            </a:r>
          </a:p>
        </p:txBody>
      </p:sp>
      <p:sp>
        <p:nvSpPr>
          <p:cNvPr id="553" name="Badge">
            <a:extLst>
              <a:ext uri="{FF2B5EF4-FFF2-40B4-BE49-F238E27FC236}">
                <a16:creationId xmlns:a16="http://schemas.microsoft.com/office/drawing/2014/main" id="{ABC458E9-BCCA-B18C-9AE5-EE37743A03F6}"/>
              </a:ext>
            </a:extLst>
          </p:cNvPr>
          <p:cNvSpPr/>
          <p:nvPr/>
        </p:nvSpPr>
        <p:spPr>
          <a:xfrm>
            <a:off x="7010400" y="4953000"/>
            <a:ext cx="11176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 / SL</a:t>
            </a:r>
          </a:p>
        </p:txBody>
      </p:sp>
      <p:cxnSp>
        <p:nvCxnSpPr>
          <p:cNvPr id="554" name="Pfeil 554">
            <a:extLst>
              <a:ext uri="{FF2B5EF4-FFF2-40B4-BE49-F238E27FC236}">
                <a16:creationId xmlns:a16="http://schemas.microsoft.com/office/drawing/2014/main" id="{E8ADCE7A-8386-0497-D98C-48435811735A}"/>
              </a:ext>
            </a:extLst>
          </p:cNvPr>
          <p:cNvCxnSpPr/>
          <p:nvPr/>
        </p:nvCxnSpPr>
        <p:spPr>
          <a:xfrm>
            <a:off x="8382000" y="5435600"/>
            <a:ext cx="228600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555" name="Karte 3.3">
            <a:extLst>
              <a:ext uri="{FF2B5EF4-FFF2-40B4-BE49-F238E27FC236}">
                <a16:creationId xmlns:a16="http://schemas.microsoft.com/office/drawing/2014/main" id="{3A1987CC-7179-C371-FDE6-D9D0DA9CD491}"/>
              </a:ext>
            </a:extLst>
          </p:cNvPr>
          <p:cNvSpPr/>
          <p:nvPr/>
        </p:nvSpPr>
        <p:spPr>
          <a:xfrm>
            <a:off x="8712200" y="48895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56" name="Icon-Kreis">
            <a:extLst>
              <a:ext uri="{FF2B5EF4-FFF2-40B4-BE49-F238E27FC236}">
                <a16:creationId xmlns:a16="http://schemas.microsoft.com/office/drawing/2014/main" id="{8881D2D7-2ED7-4F15-E491-836EB60E4FDA}"/>
              </a:ext>
            </a:extLst>
          </p:cNvPr>
          <p:cNvSpPr/>
          <p:nvPr/>
        </p:nvSpPr>
        <p:spPr>
          <a:xfrm>
            <a:off x="8839200" y="51689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57" name="Text 557">
            <a:extLst>
              <a:ext uri="{FF2B5EF4-FFF2-40B4-BE49-F238E27FC236}">
                <a16:creationId xmlns:a16="http://schemas.microsoft.com/office/drawing/2014/main" id="{2595DFF4-6A90-6F01-21CD-825B6BCC60FB}"/>
              </a:ext>
            </a:extLst>
          </p:cNvPr>
          <p:cNvSpPr txBox="1"/>
          <p:nvPr/>
        </p:nvSpPr>
        <p:spPr>
          <a:xfrm>
            <a:off x="9448800" y="52451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Abschließende Reflexion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+ Dokumentation der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Fallbearbeitung</a:t>
            </a:r>
          </a:p>
        </p:txBody>
      </p:sp>
      <p:sp>
        <p:nvSpPr>
          <p:cNvPr id="558" name="Badge">
            <a:extLst>
              <a:ext uri="{FF2B5EF4-FFF2-40B4-BE49-F238E27FC236}">
                <a16:creationId xmlns:a16="http://schemas.microsoft.com/office/drawing/2014/main" id="{0B34F252-27DF-661F-65C3-246FF142E150}"/>
              </a:ext>
            </a:extLst>
          </p:cNvPr>
          <p:cNvSpPr/>
          <p:nvPr/>
        </p:nvSpPr>
        <p:spPr>
          <a:xfrm>
            <a:off x="10566400" y="4953000"/>
            <a:ext cx="7620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</a:t>
            </a:r>
          </a:p>
        </p:txBody>
      </p:sp>
      <p:cxnSp>
        <p:nvCxnSpPr>
          <p:cNvPr id="519" name="Pfeil 519">
            <a:extLst>
              <a:ext uri="{FF2B5EF4-FFF2-40B4-BE49-F238E27FC236}">
                <a16:creationId xmlns:a16="http://schemas.microsoft.com/office/drawing/2014/main" id="{D6B446ED-1BF2-B782-9E4A-0D02473452CF}"/>
              </a:ext>
            </a:extLst>
          </p:cNvPr>
          <p:cNvCxnSpPr/>
          <p:nvPr/>
        </p:nvCxnSpPr>
        <p:spPr>
          <a:xfrm>
            <a:off x="3695700" y="3073400"/>
            <a:ext cx="0" cy="292100"/>
          </a:xfrm>
          <a:prstGeom prst="line">
            <a:avLst/>
          </a:prstGeom>
          <a:ln w="28575" cap="rnd">
            <a:solidFill>
              <a:srgbClr val="5BA3BF"/>
            </a:solidFill>
            <a:tailEnd type="triangle" w="lg" len="lg"/>
          </a:ln>
        </p:spPr>
      </p:cxnSp>
      <p:cxnSp>
        <p:nvCxnSpPr>
          <p:cNvPr id="540" name="Pfeil 540">
            <a:extLst>
              <a:ext uri="{FF2B5EF4-FFF2-40B4-BE49-F238E27FC236}">
                <a16:creationId xmlns:a16="http://schemas.microsoft.com/office/drawing/2014/main" id="{9997499A-3A5C-195B-0F66-AED1290DEBDA}"/>
              </a:ext>
            </a:extLst>
          </p:cNvPr>
          <p:cNvCxnSpPr/>
          <p:nvPr/>
        </p:nvCxnSpPr>
        <p:spPr>
          <a:xfrm>
            <a:off x="3695700" y="4648200"/>
            <a:ext cx="0" cy="292100"/>
          </a:xfrm>
          <a:prstGeom prst="line">
            <a:avLst/>
          </a:prstGeom>
          <a:ln w="28575" cap="rnd">
            <a:solidFill>
              <a:srgbClr val="23795A"/>
            </a:solidFill>
            <a:tailEnd type="triangle" w="lg" len="lg"/>
          </a:ln>
        </p:spPr>
      </p:cxnSp>
      <p:pic>
        <p:nvPicPr>
          <p:cNvPr id="559" name="Graphic 559" descr="Beobachtung">
            <a:extLst>
              <a:ext uri="{FF2B5EF4-FFF2-40B4-BE49-F238E27FC236}">
                <a16:creationId xmlns:a16="http://schemas.microsoft.com/office/drawing/2014/main" id="{8BC86714-0D3A-245E-86DE-9CE34079A6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40000" y="2120900"/>
            <a:ext cx="330200" cy="330200"/>
          </a:xfrm>
          <a:prstGeom prst="rect">
            <a:avLst/>
          </a:prstGeom>
        </p:spPr>
      </p:pic>
      <p:pic>
        <p:nvPicPr>
          <p:cNvPr id="560" name="Graphic 560" descr="Sofortmaßnahme">
            <a:extLst>
              <a:ext uri="{FF2B5EF4-FFF2-40B4-BE49-F238E27FC236}">
                <a16:creationId xmlns:a16="http://schemas.microsoft.com/office/drawing/2014/main" id="{729A5091-57D1-B5A1-A932-052A02B31D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0400" y="2120900"/>
            <a:ext cx="330200" cy="330200"/>
          </a:xfrm>
          <a:prstGeom prst="rect">
            <a:avLst/>
          </a:prstGeom>
        </p:spPr>
      </p:pic>
      <p:pic>
        <p:nvPicPr>
          <p:cNvPr id="561" name="Graphic 561" descr="Dokumentation">
            <a:extLst>
              <a:ext uri="{FF2B5EF4-FFF2-40B4-BE49-F238E27FC236}">
                <a16:creationId xmlns:a16="http://schemas.microsoft.com/office/drawing/2014/main" id="{CF47810F-5140-CA12-D43F-190B0B0E73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40800" y="2120900"/>
            <a:ext cx="330200" cy="330200"/>
          </a:xfrm>
          <a:prstGeom prst="rect">
            <a:avLst/>
          </a:prstGeom>
        </p:spPr>
      </p:pic>
      <p:pic>
        <p:nvPicPr>
          <p:cNvPr id="565" name="Graphic 565" descr="Betroffene unterstützen">
            <a:extLst>
              <a:ext uri="{FF2B5EF4-FFF2-40B4-BE49-F238E27FC236}">
                <a16:creationId xmlns:a16="http://schemas.microsoft.com/office/drawing/2014/main" id="{D62EE20E-B926-5D25-4FF4-65CC7399F0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40000" y="5270500"/>
            <a:ext cx="330200" cy="330200"/>
          </a:xfrm>
          <a:prstGeom prst="rect">
            <a:avLst/>
          </a:prstGeom>
        </p:spPr>
      </p:pic>
      <p:pic>
        <p:nvPicPr>
          <p:cNvPr id="566" name="Graphic 566" descr="Ausübende Person">
            <a:extLst>
              <a:ext uri="{FF2B5EF4-FFF2-40B4-BE49-F238E27FC236}">
                <a16:creationId xmlns:a16="http://schemas.microsoft.com/office/drawing/2014/main" id="{8A8C0C0F-EB0E-FE9E-EBC8-7491B91C88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40400" y="5270500"/>
            <a:ext cx="330200" cy="330200"/>
          </a:xfrm>
          <a:prstGeom prst="rect">
            <a:avLst/>
          </a:prstGeom>
        </p:spPr>
      </p:pic>
      <p:pic>
        <p:nvPicPr>
          <p:cNvPr id="567" name="Graphic 567" descr="Reflexion und Dokumentation">
            <a:extLst>
              <a:ext uri="{FF2B5EF4-FFF2-40B4-BE49-F238E27FC236}">
                <a16:creationId xmlns:a16="http://schemas.microsoft.com/office/drawing/2014/main" id="{114434C3-1DCF-2C30-52E4-B9151C42B5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40800" y="5270500"/>
            <a:ext cx="330200" cy="330200"/>
          </a:xfrm>
          <a:prstGeom prst="rect">
            <a:avLst/>
          </a:prstGeom>
        </p:spPr>
      </p:pic>
      <p:pic>
        <p:nvPicPr>
          <p:cNvPr id="568" name="Graphic 568" descr="Kollegen">
            <a:extLst>
              <a:ext uri="{FF2B5EF4-FFF2-40B4-BE49-F238E27FC236}">
                <a16:creationId xmlns:a16="http://schemas.microsoft.com/office/drawing/2014/main" id="{27466B7C-CBC4-C13F-8D18-5DF941E9C7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540000" y="3695700"/>
            <a:ext cx="330200" cy="330200"/>
          </a:xfrm>
          <a:prstGeom prst="rect">
            <a:avLst/>
          </a:prstGeom>
        </p:spPr>
      </p:pic>
      <p:pic>
        <p:nvPicPr>
          <p:cNvPr id="569" name="Graphic 569" descr="Vorfall aufklären">
            <a:extLst>
              <a:ext uri="{FF2B5EF4-FFF2-40B4-BE49-F238E27FC236}">
                <a16:creationId xmlns:a16="http://schemas.microsoft.com/office/drawing/2014/main" id="{4A3F57C6-08CE-4986-E468-228CC0B337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40400" y="3695700"/>
            <a:ext cx="330200" cy="330200"/>
          </a:xfrm>
          <a:prstGeom prst="rect">
            <a:avLst/>
          </a:prstGeom>
        </p:spPr>
      </p:pic>
      <p:pic>
        <p:nvPicPr>
          <p:cNvPr id="570" name="Graphic 570" descr="Eltern">
            <a:extLst>
              <a:ext uri="{FF2B5EF4-FFF2-40B4-BE49-F238E27FC236}">
                <a16:creationId xmlns:a16="http://schemas.microsoft.com/office/drawing/2014/main" id="{012F77B5-F89F-9117-E67C-5B0DC0294D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40800" y="3695700"/>
            <a:ext cx="330200" cy="330200"/>
          </a:xfrm>
          <a:prstGeom prst="rect">
            <a:avLst/>
          </a:prstGeom>
        </p:spPr>
      </p:pic>
      <p:sp>
        <p:nvSpPr>
          <p:cNvPr id="6" name="Badge">
            <a:extLst>
              <a:ext uri="{FF2B5EF4-FFF2-40B4-BE49-F238E27FC236}">
                <a16:creationId xmlns:a16="http://schemas.microsoft.com/office/drawing/2014/main" id="{ACFF3C61-F809-C103-C626-E9FD37B9EDE7}"/>
              </a:ext>
            </a:extLst>
          </p:cNvPr>
          <p:cNvSpPr/>
          <p:nvPr/>
        </p:nvSpPr>
        <p:spPr>
          <a:xfrm>
            <a:off x="556080" y="6411954"/>
            <a:ext cx="198392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BL = Beobachtende Lehrkraft</a:t>
            </a:r>
          </a:p>
        </p:txBody>
      </p:sp>
      <p:sp>
        <p:nvSpPr>
          <p:cNvPr id="8" name="Badge">
            <a:extLst>
              <a:ext uri="{FF2B5EF4-FFF2-40B4-BE49-F238E27FC236}">
                <a16:creationId xmlns:a16="http://schemas.microsoft.com/office/drawing/2014/main" id="{B550EDF1-283F-01D6-814B-6C07AE07DEF5}"/>
              </a:ext>
            </a:extLst>
          </p:cNvPr>
          <p:cNvSpPr/>
          <p:nvPr/>
        </p:nvSpPr>
        <p:spPr>
          <a:xfrm>
            <a:off x="2687846" y="6407897"/>
            <a:ext cx="147123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= Klassenleitung</a:t>
            </a:r>
          </a:p>
        </p:txBody>
      </p:sp>
      <p:sp>
        <p:nvSpPr>
          <p:cNvPr id="9" name="Badge">
            <a:extLst>
              <a:ext uri="{FF2B5EF4-FFF2-40B4-BE49-F238E27FC236}">
                <a16:creationId xmlns:a16="http://schemas.microsoft.com/office/drawing/2014/main" id="{B0A6D063-1DDC-1C30-7D36-C4A1C5DE55B1}"/>
              </a:ext>
            </a:extLst>
          </p:cNvPr>
          <p:cNvSpPr/>
          <p:nvPr/>
        </p:nvSpPr>
        <p:spPr>
          <a:xfrm>
            <a:off x="4306922" y="6407897"/>
            <a:ext cx="147123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SL = Schulleitung</a:t>
            </a:r>
          </a:p>
        </p:txBody>
      </p:sp>
      <p:sp>
        <p:nvSpPr>
          <p:cNvPr id="10" name="Badge">
            <a:extLst>
              <a:ext uri="{FF2B5EF4-FFF2-40B4-BE49-F238E27FC236}">
                <a16:creationId xmlns:a16="http://schemas.microsoft.com/office/drawing/2014/main" id="{FDDCC16A-C6A8-2C71-B32A-3FD308E5CC55}"/>
              </a:ext>
            </a:extLst>
          </p:cNvPr>
          <p:cNvSpPr/>
          <p:nvPr/>
        </p:nvSpPr>
        <p:spPr>
          <a:xfrm>
            <a:off x="5931386" y="6407897"/>
            <a:ext cx="160665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SA = Schulsozialarbeit</a:t>
            </a:r>
          </a:p>
        </p:txBody>
      </p:sp>
    </p:spTree>
    <p:extLst>
      <p:ext uri="{BB962C8B-B14F-4D97-AF65-F5344CB8AC3E}">
        <p14:creationId xmlns:p14="http://schemas.microsoft.com/office/powerpoint/2010/main" val="3350870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D9690-9EBE-30FD-E28E-D2545FF2B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D9988B85-12F9-770E-C06A-5BCD15C23864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AE958090-5A4B-5FBA-B484-E70D4D6F06E0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472F7EEB-8631-A331-A55D-D4B4DBAF804C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5368EB09-9D82-D077-BCE2-272A8DAFB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4D32725D-A566-B94B-63A0-0EF6978FD858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C9BE4C53-2907-A4B0-2A93-BB077A548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3600" b="1" dirty="0">
                <a:solidFill>
                  <a:srgbClr val="495663"/>
                </a:solidFill>
              </a:rPr>
              <a:t>Reflexionsgespräch</a:t>
            </a:r>
          </a:p>
          <a:p>
            <a:pPr eaLnBrk="1" hangingPunct="1"/>
            <a:r>
              <a:rPr lang="de-DE" altLang="de-DE" sz="3200" dirty="0">
                <a:solidFill>
                  <a:srgbClr val="81BDD3"/>
                </a:solidFill>
              </a:rPr>
              <a:t>Was ist das Reflexionsgespräch?</a:t>
            </a: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E4C1C44D-36A6-D7FB-E389-35F33488DD70}"/>
              </a:ext>
            </a:extLst>
          </p:cNvPr>
          <p:cNvGrpSpPr/>
          <p:nvPr/>
        </p:nvGrpSpPr>
        <p:grpSpPr>
          <a:xfrm>
            <a:off x="7932010" y="1996707"/>
            <a:ext cx="2337337" cy="3664212"/>
            <a:chOff x="7838398" y="3153707"/>
            <a:chExt cx="1813426" cy="2842884"/>
          </a:xfrm>
        </p:grpSpPr>
        <p:sp>
          <p:nvSpPr>
            <p:cNvPr id="16" name="Abgerundetes Rechteck 15">
              <a:extLst>
                <a:ext uri="{FF2B5EF4-FFF2-40B4-BE49-F238E27FC236}">
                  <a16:creationId xmlns:a16="http://schemas.microsoft.com/office/drawing/2014/main" id="{20D03217-58CB-8FD3-BEB8-00A110ECFD39}"/>
                </a:ext>
              </a:extLst>
            </p:cNvPr>
            <p:cNvSpPr/>
            <p:nvPr/>
          </p:nvSpPr>
          <p:spPr>
            <a:xfrm>
              <a:off x="7838398" y="3153707"/>
              <a:ext cx="1813425" cy="939145"/>
            </a:xfrm>
            <a:prstGeom prst="roundRect">
              <a:avLst>
                <a:gd name="adj" fmla="val 8627"/>
              </a:avLst>
            </a:prstGeom>
            <a:solidFill>
              <a:srgbClr val="4956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38D899F3-11D8-CCF8-47C0-211C3F4DEF76}"/>
                </a:ext>
              </a:extLst>
            </p:cNvPr>
            <p:cNvSpPr/>
            <p:nvPr/>
          </p:nvSpPr>
          <p:spPr>
            <a:xfrm>
              <a:off x="7838398" y="3756408"/>
              <a:ext cx="1813426" cy="2240183"/>
            </a:xfrm>
            <a:prstGeom prst="roundRect">
              <a:avLst>
                <a:gd name="adj" fmla="val 3080"/>
              </a:avLst>
            </a:prstGeom>
            <a:solidFill>
              <a:schemeClr val="bg1"/>
            </a:solidFill>
            <a:ln>
              <a:solidFill>
                <a:srgbClr val="4956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FFF2B306-98C1-B803-8CB2-4ED8B21A8D35}"/>
                </a:ext>
              </a:extLst>
            </p:cNvPr>
            <p:cNvSpPr txBox="1"/>
            <p:nvPr/>
          </p:nvSpPr>
          <p:spPr>
            <a:xfrm>
              <a:off x="7909282" y="5439872"/>
              <a:ext cx="1642225" cy="549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800" dirty="0">
                  <a:hlinkClick r:id="rId3"/>
                </a:rPr>
                <a:t>https://www.clama-schule.de/wp-content/uploads/2024/07/Handlungsempfehlung_Reflexionsgespraech_kurzer_Leitfaden.pdf</a:t>
              </a:r>
              <a:endParaRPr lang="de-DE" sz="800" dirty="0"/>
            </a:p>
            <a:p>
              <a:endParaRPr lang="de-DE" sz="800" b="1" dirty="0">
                <a:solidFill>
                  <a:srgbClr val="495662"/>
                </a:solidFill>
              </a:endParaRPr>
            </a:p>
          </p:txBody>
        </p:sp>
      </p:grpSp>
      <p:sp>
        <p:nvSpPr>
          <p:cNvPr id="20" name="Textfeld 19">
            <a:extLst>
              <a:ext uri="{FF2B5EF4-FFF2-40B4-BE49-F238E27FC236}">
                <a16:creationId xmlns:a16="http://schemas.microsoft.com/office/drawing/2014/main" id="{25C02CF2-293A-7AD0-7686-58054BB351AF}"/>
              </a:ext>
            </a:extLst>
          </p:cNvPr>
          <p:cNvSpPr txBox="1"/>
          <p:nvPr/>
        </p:nvSpPr>
        <p:spPr>
          <a:xfrm>
            <a:off x="6923185" y="2178985"/>
            <a:ext cx="43549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</a:rPr>
              <a:t>Leitfaden</a:t>
            </a:r>
          </a:p>
          <a:p>
            <a:pPr algn="ctr"/>
            <a:r>
              <a:rPr lang="de-DE" sz="1300" b="1" dirty="0">
                <a:solidFill>
                  <a:schemeClr val="bg1"/>
                </a:solidFill>
              </a:rPr>
              <a:t>Reflexionsgespräch</a:t>
            </a:r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50C4C01A-F7E5-02A0-903D-C4830120139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469" t="5095" r="6319" b="4647"/>
          <a:stretch>
            <a:fillRect/>
          </a:stretch>
        </p:blipFill>
        <p:spPr>
          <a:xfrm>
            <a:off x="8082365" y="2909686"/>
            <a:ext cx="1976035" cy="2021858"/>
          </a:xfrm>
          <a:prstGeom prst="rect">
            <a:avLst/>
          </a:prstGeom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id="{FA54BA87-32AD-AE73-19F3-748882A333E2}"/>
              </a:ext>
            </a:extLst>
          </p:cNvPr>
          <p:cNvSpPr txBox="1"/>
          <p:nvPr/>
        </p:nvSpPr>
        <p:spPr>
          <a:xfrm>
            <a:off x="1089423" y="1956115"/>
            <a:ext cx="621395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Situation aus Sicht des Schülers aufklären und einordnen: </a:t>
            </a:r>
            <a:r>
              <a:rPr lang="de-DE" dirty="0"/>
              <a:t>Was ist passiert? Wie wurde die Situation erlebt? </a:t>
            </a:r>
          </a:p>
          <a:p>
            <a:endParaRPr lang="de-DE" dirty="0"/>
          </a:p>
          <a:p>
            <a:r>
              <a:rPr lang="de-DE" b="1" dirty="0"/>
              <a:t>Eigene Gefühle, Beweggründe und das eigene Verhalten reflektieren: </a:t>
            </a:r>
            <a:r>
              <a:rPr lang="de-DE" dirty="0"/>
              <a:t>Was hat zum Verhalten geführt? Wie wird es im Nachhinein bewertet?</a:t>
            </a:r>
          </a:p>
          <a:p>
            <a:endParaRPr lang="de-DE" dirty="0">
              <a:solidFill>
                <a:srgbClr val="495662"/>
              </a:solidFill>
            </a:endParaRPr>
          </a:p>
          <a:p>
            <a:r>
              <a:rPr lang="de-DE" b="1" dirty="0"/>
              <a:t>Perspektivwechsel anregen und Auswirkungen auf andere betrachten: </a:t>
            </a:r>
            <a:r>
              <a:rPr lang="de-DE" dirty="0"/>
              <a:t>Wie könnte sich die andere Person gefühlt haben? Welche Folgen hatte das Verhalten? </a:t>
            </a:r>
          </a:p>
          <a:p>
            <a:endParaRPr lang="de-DE" dirty="0">
              <a:solidFill>
                <a:srgbClr val="495662"/>
              </a:solidFill>
            </a:endParaRPr>
          </a:p>
          <a:p>
            <a:r>
              <a:rPr lang="de-DE" b="1" dirty="0"/>
              <a:t>Erwartungen klären und konkrete Vereinbarungen für die Zukunft treffen: </a:t>
            </a:r>
            <a:r>
              <a:rPr lang="de-DE" dirty="0"/>
              <a:t>Schul- und Klassenregeln einbeziehen, alternative Handlungen entwickeln und festhalten, was künftig anders laufen soll. </a:t>
            </a:r>
          </a:p>
        </p:txBody>
      </p:sp>
      <p:pic>
        <p:nvPicPr>
          <p:cNvPr id="27" name="Grafik 26" descr="Abzeichen Tick1 mit einfarbiger Füllung">
            <a:extLst>
              <a:ext uri="{FF2B5EF4-FFF2-40B4-BE49-F238E27FC236}">
                <a16:creationId xmlns:a16="http://schemas.microsoft.com/office/drawing/2014/main" id="{AEA17070-B4B0-D93F-7107-5FE4FC8DCB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6056" y="1996707"/>
            <a:ext cx="415325" cy="415325"/>
          </a:xfrm>
          <a:prstGeom prst="rect">
            <a:avLst/>
          </a:prstGeom>
        </p:spPr>
      </p:pic>
      <p:pic>
        <p:nvPicPr>
          <p:cNvPr id="28" name="Grafik 27" descr="Abzeichen Tick1 mit einfarbiger Füllung">
            <a:extLst>
              <a:ext uri="{FF2B5EF4-FFF2-40B4-BE49-F238E27FC236}">
                <a16:creationId xmlns:a16="http://schemas.microsoft.com/office/drawing/2014/main" id="{00190C24-C46F-8FDD-63FC-57412215E2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6056" y="2803114"/>
            <a:ext cx="415325" cy="415325"/>
          </a:xfrm>
          <a:prstGeom prst="rect">
            <a:avLst/>
          </a:prstGeom>
        </p:spPr>
      </p:pic>
      <p:pic>
        <p:nvPicPr>
          <p:cNvPr id="29" name="Grafik 28" descr="Abzeichen Tick1 mit einfarbiger Füllung">
            <a:extLst>
              <a:ext uri="{FF2B5EF4-FFF2-40B4-BE49-F238E27FC236}">
                <a16:creationId xmlns:a16="http://schemas.microsoft.com/office/drawing/2014/main" id="{E8DA8D80-ABBC-1285-CEAE-E54A4BD9A6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6056" y="3922268"/>
            <a:ext cx="415325" cy="415325"/>
          </a:xfrm>
          <a:prstGeom prst="rect">
            <a:avLst/>
          </a:prstGeom>
        </p:spPr>
      </p:pic>
      <p:pic>
        <p:nvPicPr>
          <p:cNvPr id="30" name="Grafik 29" descr="Abzeichen Tick1 mit einfarbiger Füllung">
            <a:extLst>
              <a:ext uri="{FF2B5EF4-FFF2-40B4-BE49-F238E27FC236}">
                <a16:creationId xmlns:a16="http://schemas.microsoft.com/office/drawing/2014/main" id="{F3DCB766-A4AE-743A-76DE-62A7A3929B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6056" y="5017452"/>
            <a:ext cx="415325" cy="41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627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3A661-32BE-A9A7-0C7E-6A62E5443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96608B45-FC81-BD78-AD59-7BAE359633AE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44E1151B-EA54-2A33-72AE-5B84958BF2A7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98DF43D4-87B3-5F81-CC55-E151EC6F7177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6D91E12F-7D97-3FC7-041A-4230850E9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17C1BE60-D994-84F0-4CBE-CB4E2C5F241A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0B071386-A4E9-9FD0-8E27-25DA9E22D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3600" b="1" dirty="0">
                <a:solidFill>
                  <a:srgbClr val="495663"/>
                </a:solidFill>
              </a:rPr>
              <a:t>Gespräche dokumentieren mit </a:t>
            </a:r>
            <a:r>
              <a:rPr lang="de-DE" altLang="de-DE" sz="3600" b="1" dirty="0" err="1">
                <a:solidFill>
                  <a:srgbClr val="495663"/>
                </a:solidFill>
              </a:rPr>
              <a:t>Clama</a:t>
            </a:r>
            <a:endParaRPr lang="de-DE" altLang="de-DE" sz="3600" b="1" dirty="0">
              <a:solidFill>
                <a:srgbClr val="495663"/>
              </a:solidFill>
            </a:endParaRPr>
          </a:p>
        </p:txBody>
      </p:sp>
      <p:sp>
        <p:nvSpPr>
          <p:cNvPr id="6" name="Badge">
            <a:extLst>
              <a:ext uri="{FF2B5EF4-FFF2-40B4-BE49-F238E27FC236}">
                <a16:creationId xmlns:a16="http://schemas.microsoft.com/office/drawing/2014/main" id="{0F850EB1-295B-CCCD-A862-DD38C05D0FD4}"/>
              </a:ext>
            </a:extLst>
          </p:cNvPr>
          <p:cNvSpPr/>
          <p:nvPr/>
        </p:nvSpPr>
        <p:spPr>
          <a:xfrm>
            <a:off x="556080" y="6454158"/>
            <a:ext cx="553992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Alternativ: https://</a:t>
            </a:r>
            <a:r>
              <a:rPr lang="de-DE" sz="1100" b="1" dirty="0" err="1">
                <a:solidFill>
                  <a:srgbClr val="54665F"/>
                </a:solidFill>
              </a:rPr>
              <a:t>www.clama-schule.de</a:t>
            </a:r>
            <a:r>
              <a:rPr lang="de-DE" sz="1100" b="1" dirty="0">
                <a:solidFill>
                  <a:srgbClr val="54665F"/>
                </a:solidFill>
              </a:rPr>
              <a:t>/</a:t>
            </a:r>
            <a:r>
              <a:rPr lang="de-DE" sz="1100" b="1" dirty="0" err="1">
                <a:solidFill>
                  <a:srgbClr val="54665F"/>
                </a:solidFill>
              </a:rPr>
              <a:t>hilfecenter</a:t>
            </a:r>
            <a:r>
              <a:rPr lang="de-DE" sz="1100" b="1" dirty="0">
                <a:solidFill>
                  <a:srgbClr val="54665F"/>
                </a:solidFill>
              </a:rPr>
              <a:t>/</a:t>
            </a:r>
            <a:r>
              <a:rPr lang="de-DE" sz="1100" b="1" dirty="0" err="1">
                <a:solidFill>
                  <a:srgbClr val="54665F"/>
                </a:solidFill>
              </a:rPr>
              <a:t>gespraeche</a:t>
            </a:r>
            <a:r>
              <a:rPr lang="de-DE" sz="1100" b="1" dirty="0">
                <a:solidFill>
                  <a:srgbClr val="54665F"/>
                </a:solidFill>
              </a:rPr>
              <a:t>-dokumentieren/ 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B9644C86-895D-FC8C-B728-8FEEC5F29284}"/>
              </a:ext>
            </a:extLst>
          </p:cNvPr>
          <p:cNvSpPr txBox="1"/>
          <p:nvPr/>
        </p:nvSpPr>
        <p:spPr>
          <a:xfrm>
            <a:off x="7055700" y="3205197"/>
            <a:ext cx="3378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</a:rPr>
              <a:t>Leitfaden</a:t>
            </a:r>
          </a:p>
          <a:p>
            <a:pPr algn="ctr"/>
            <a:r>
              <a:rPr lang="de-DE" sz="1300" b="1" dirty="0">
                <a:solidFill>
                  <a:schemeClr val="bg1"/>
                </a:solidFill>
              </a:rPr>
              <a:t>Aufklärungsgespräch</a:t>
            </a: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FF21EC86-2737-4DD0-3E64-A9D7C0ADA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400" y="1176487"/>
            <a:ext cx="7772400" cy="4876396"/>
          </a:xfrm>
          <a:prstGeom prst="roundRect">
            <a:avLst>
              <a:gd name="adj" fmla="val 2916"/>
            </a:avLst>
          </a:prstGeom>
          <a:ln w="76200">
            <a:solidFill>
              <a:schemeClr val="tx1"/>
            </a:solidFill>
          </a:ln>
        </p:spPr>
      </p:pic>
      <p:sp>
        <p:nvSpPr>
          <p:cNvPr id="24" name="Pfeil nach rechts 23">
            <a:extLst>
              <a:ext uri="{FF2B5EF4-FFF2-40B4-BE49-F238E27FC236}">
                <a16:creationId xmlns:a16="http://schemas.microsoft.com/office/drawing/2014/main" id="{42919458-2C53-E362-37FA-CE71C85C679E}"/>
              </a:ext>
            </a:extLst>
          </p:cNvPr>
          <p:cNvSpPr/>
          <p:nvPr/>
        </p:nvSpPr>
        <p:spPr>
          <a:xfrm rot="10800000">
            <a:off x="7739118" y="3794238"/>
            <a:ext cx="1011936" cy="280416"/>
          </a:xfrm>
          <a:prstGeom prst="rightArrow">
            <a:avLst>
              <a:gd name="adj1" fmla="val 50000"/>
              <a:gd name="adj2" fmla="val 111314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442A7626-86F9-CF57-AED9-BE602047F105}"/>
              </a:ext>
            </a:extLst>
          </p:cNvPr>
          <p:cNvSpPr txBox="1"/>
          <p:nvPr/>
        </p:nvSpPr>
        <p:spPr>
          <a:xfrm>
            <a:off x="8841115" y="3750589"/>
            <a:ext cx="2586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00B050"/>
                </a:solidFill>
              </a:rPr>
              <a:t>Gespräch erstellen</a:t>
            </a:r>
          </a:p>
        </p:txBody>
      </p:sp>
    </p:spTree>
    <p:extLst>
      <p:ext uri="{BB962C8B-B14F-4D97-AF65-F5344CB8AC3E}">
        <p14:creationId xmlns:p14="http://schemas.microsoft.com/office/powerpoint/2010/main" val="2718468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38550-C8E3-3F61-A309-BE17E5B75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41D694BA-8BAB-35B2-FE71-274A0C62A820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67C620BE-A2FA-56AD-16FB-B6621D1BB263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C8F662AC-9C0C-8132-4EB4-1C2BF8EFBCD2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BCE571DA-F613-CEB9-AACA-D250AD9CA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FA5239C5-8057-A6A3-26B6-75ADE9681773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C159113F-5A5E-9ED9-54CF-550BBF258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3600" b="1" dirty="0">
                <a:solidFill>
                  <a:srgbClr val="495663"/>
                </a:solidFill>
              </a:rPr>
              <a:t>Gespräche dokumentieren mit </a:t>
            </a:r>
            <a:r>
              <a:rPr lang="de-DE" altLang="de-DE" sz="3600" b="1" dirty="0" err="1">
                <a:solidFill>
                  <a:srgbClr val="495663"/>
                </a:solidFill>
              </a:rPr>
              <a:t>Clama</a:t>
            </a:r>
            <a:endParaRPr lang="de-DE" altLang="de-DE" sz="3600" b="1" dirty="0">
              <a:solidFill>
                <a:srgbClr val="495663"/>
              </a:solidFill>
            </a:endParaRPr>
          </a:p>
        </p:txBody>
      </p:sp>
      <p:sp>
        <p:nvSpPr>
          <p:cNvPr id="6" name="Badge">
            <a:extLst>
              <a:ext uri="{FF2B5EF4-FFF2-40B4-BE49-F238E27FC236}">
                <a16:creationId xmlns:a16="http://schemas.microsoft.com/office/drawing/2014/main" id="{4FE6B16F-FE67-B83E-6499-A0878E09BDC8}"/>
              </a:ext>
            </a:extLst>
          </p:cNvPr>
          <p:cNvSpPr/>
          <p:nvPr/>
        </p:nvSpPr>
        <p:spPr>
          <a:xfrm>
            <a:off x="556080" y="6454158"/>
            <a:ext cx="553992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Alternativ: https://</a:t>
            </a:r>
            <a:r>
              <a:rPr lang="de-DE" sz="1100" b="1" dirty="0" err="1">
                <a:solidFill>
                  <a:srgbClr val="54665F"/>
                </a:solidFill>
              </a:rPr>
              <a:t>www.clama-schule.de</a:t>
            </a:r>
            <a:r>
              <a:rPr lang="de-DE" sz="1100" b="1" dirty="0">
                <a:solidFill>
                  <a:srgbClr val="54665F"/>
                </a:solidFill>
              </a:rPr>
              <a:t>/</a:t>
            </a:r>
            <a:r>
              <a:rPr lang="de-DE" sz="1100" b="1" dirty="0" err="1">
                <a:solidFill>
                  <a:srgbClr val="54665F"/>
                </a:solidFill>
              </a:rPr>
              <a:t>hilfecenter</a:t>
            </a:r>
            <a:r>
              <a:rPr lang="de-DE" sz="1100" b="1" dirty="0">
                <a:solidFill>
                  <a:srgbClr val="54665F"/>
                </a:solidFill>
              </a:rPr>
              <a:t>/</a:t>
            </a:r>
            <a:r>
              <a:rPr lang="de-DE" sz="1100" b="1" dirty="0" err="1">
                <a:solidFill>
                  <a:srgbClr val="54665F"/>
                </a:solidFill>
              </a:rPr>
              <a:t>gespraeche</a:t>
            </a:r>
            <a:r>
              <a:rPr lang="de-DE" sz="1100" b="1" dirty="0">
                <a:solidFill>
                  <a:srgbClr val="54665F"/>
                </a:solidFill>
              </a:rPr>
              <a:t>-dokumentieren/ 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16090779-D506-6BBB-3843-BF27EBEA7F41}"/>
              </a:ext>
            </a:extLst>
          </p:cNvPr>
          <p:cNvSpPr txBox="1"/>
          <p:nvPr/>
        </p:nvSpPr>
        <p:spPr>
          <a:xfrm>
            <a:off x="7055700" y="3205197"/>
            <a:ext cx="3378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</a:rPr>
              <a:t>Leitfaden</a:t>
            </a:r>
          </a:p>
          <a:p>
            <a:pPr algn="ctr"/>
            <a:r>
              <a:rPr lang="de-DE" sz="1300" b="1" dirty="0">
                <a:solidFill>
                  <a:schemeClr val="bg1"/>
                </a:solidFill>
              </a:rPr>
              <a:t>Aufklärungsgespräch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5B139CD-F871-844C-F622-7D79E04EE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03" y="1195414"/>
            <a:ext cx="7772400" cy="4879625"/>
          </a:xfrm>
          <a:prstGeom prst="roundRect">
            <a:avLst>
              <a:gd name="adj" fmla="val 1926"/>
            </a:avLst>
          </a:prstGeom>
          <a:ln w="76200">
            <a:solidFill>
              <a:schemeClr val="tx1"/>
            </a:solidFill>
          </a:ln>
        </p:spPr>
      </p:pic>
      <p:sp>
        <p:nvSpPr>
          <p:cNvPr id="9" name="Pfeil nach rechts 8">
            <a:extLst>
              <a:ext uri="{FF2B5EF4-FFF2-40B4-BE49-F238E27FC236}">
                <a16:creationId xmlns:a16="http://schemas.microsoft.com/office/drawing/2014/main" id="{48F0D959-7A62-5DE2-7091-09ECEDDED5F8}"/>
              </a:ext>
            </a:extLst>
          </p:cNvPr>
          <p:cNvSpPr/>
          <p:nvPr/>
        </p:nvSpPr>
        <p:spPr>
          <a:xfrm rot="2156634">
            <a:off x="4988434" y="5099727"/>
            <a:ext cx="859264" cy="305141"/>
          </a:xfrm>
          <a:prstGeom prst="rightArrow">
            <a:avLst>
              <a:gd name="adj1" fmla="val 50000"/>
              <a:gd name="adj2" fmla="val 111314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D0F1710-465E-B8F2-6F83-8C019A9568A4}"/>
              </a:ext>
            </a:extLst>
          </p:cNvPr>
          <p:cNvSpPr txBox="1"/>
          <p:nvPr/>
        </p:nvSpPr>
        <p:spPr>
          <a:xfrm>
            <a:off x="8790402" y="3412521"/>
            <a:ext cx="2586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00B050"/>
                </a:solidFill>
              </a:rPr>
              <a:t>Vorlage wählen</a:t>
            </a:r>
          </a:p>
        </p:txBody>
      </p:sp>
    </p:spTree>
    <p:extLst>
      <p:ext uri="{BB962C8B-B14F-4D97-AF65-F5344CB8AC3E}">
        <p14:creationId xmlns:p14="http://schemas.microsoft.com/office/powerpoint/2010/main" val="2281920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BCE23-8A91-F932-0650-BA88A9A5E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DB409EB8-D205-6052-BDD9-CED99CC460FA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B10517EE-E804-C10F-0571-24AE36535DD4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E00D6CDC-BE1D-A125-2F7D-3E46FF1E371F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DF8990EE-BAC1-EC05-E0ED-642194395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B21EFD0C-20D3-3502-409B-4E57A0117C92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82614024-683E-767E-7E4F-F439C055C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3600" b="1" dirty="0">
                <a:solidFill>
                  <a:srgbClr val="495663"/>
                </a:solidFill>
              </a:rPr>
              <a:t>Gespräche dokumentieren mit </a:t>
            </a:r>
            <a:r>
              <a:rPr lang="de-DE" altLang="de-DE" sz="3600" b="1" dirty="0" err="1">
                <a:solidFill>
                  <a:srgbClr val="495663"/>
                </a:solidFill>
              </a:rPr>
              <a:t>Clama</a:t>
            </a:r>
            <a:endParaRPr lang="de-DE" altLang="de-DE" sz="3600" b="1" dirty="0">
              <a:solidFill>
                <a:srgbClr val="495663"/>
              </a:solidFill>
            </a:endParaRPr>
          </a:p>
        </p:txBody>
      </p:sp>
      <p:sp>
        <p:nvSpPr>
          <p:cNvPr id="6" name="Badge">
            <a:extLst>
              <a:ext uri="{FF2B5EF4-FFF2-40B4-BE49-F238E27FC236}">
                <a16:creationId xmlns:a16="http://schemas.microsoft.com/office/drawing/2014/main" id="{90C7D761-9868-3F6B-AC8E-1350EEED764C}"/>
              </a:ext>
            </a:extLst>
          </p:cNvPr>
          <p:cNvSpPr/>
          <p:nvPr/>
        </p:nvSpPr>
        <p:spPr>
          <a:xfrm>
            <a:off x="556080" y="6454158"/>
            <a:ext cx="553992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Alternativ: https://</a:t>
            </a:r>
            <a:r>
              <a:rPr lang="de-DE" sz="1100" b="1" dirty="0" err="1">
                <a:solidFill>
                  <a:srgbClr val="54665F"/>
                </a:solidFill>
              </a:rPr>
              <a:t>www.clama-schule.de</a:t>
            </a:r>
            <a:r>
              <a:rPr lang="de-DE" sz="1100" b="1" dirty="0">
                <a:solidFill>
                  <a:srgbClr val="54665F"/>
                </a:solidFill>
              </a:rPr>
              <a:t>/</a:t>
            </a:r>
            <a:r>
              <a:rPr lang="de-DE" sz="1100" b="1" dirty="0" err="1">
                <a:solidFill>
                  <a:srgbClr val="54665F"/>
                </a:solidFill>
              </a:rPr>
              <a:t>hilfecenter</a:t>
            </a:r>
            <a:r>
              <a:rPr lang="de-DE" sz="1100" b="1" dirty="0">
                <a:solidFill>
                  <a:srgbClr val="54665F"/>
                </a:solidFill>
              </a:rPr>
              <a:t>/</a:t>
            </a:r>
            <a:r>
              <a:rPr lang="de-DE" sz="1100" b="1" dirty="0" err="1">
                <a:solidFill>
                  <a:srgbClr val="54665F"/>
                </a:solidFill>
              </a:rPr>
              <a:t>gespraeche</a:t>
            </a:r>
            <a:r>
              <a:rPr lang="de-DE" sz="1100" b="1" dirty="0">
                <a:solidFill>
                  <a:srgbClr val="54665F"/>
                </a:solidFill>
              </a:rPr>
              <a:t>-dokumentieren/ 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5255F82C-55D2-1F26-E11F-1535085FF2A2}"/>
              </a:ext>
            </a:extLst>
          </p:cNvPr>
          <p:cNvSpPr txBox="1"/>
          <p:nvPr/>
        </p:nvSpPr>
        <p:spPr>
          <a:xfrm>
            <a:off x="7055700" y="3205197"/>
            <a:ext cx="3378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</a:rPr>
              <a:t>Leitfaden</a:t>
            </a:r>
          </a:p>
          <a:p>
            <a:pPr algn="ctr"/>
            <a:r>
              <a:rPr lang="de-DE" sz="1300" b="1" dirty="0">
                <a:solidFill>
                  <a:schemeClr val="bg1"/>
                </a:solidFill>
              </a:rPr>
              <a:t>Aufklärungsgespräch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E60DA48-73F8-A3EF-FA50-D17CFA75E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592" y="1190225"/>
            <a:ext cx="7772400" cy="4876396"/>
          </a:xfrm>
          <a:prstGeom prst="roundRect">
            <a:avLst>
              <a:gd name="adj" fmla="val 3416"/>
            </a:avLst>
          </a:prstGeom>
          <a:ln w="76200">
            <a:solidFill>
              <a:schemeClr val="tx1"/>
            </a:solidFill>
          </a:ln>
        </p:spPr>
      </p:pic>
      <p:sp>
        <p:nvSpPr>
          <p:cNvPr id="10" name="Pfeil nach rechts 9">
            <a:extLst>
              <a:ext uri="{FF2B5EF4-FFF2-40B4-BE49-F238E27FC236}">
                <a16:creationId xmlns:a16="http://schemas.microsoft.com/office/drawing/2014/main" id="{3E7162B5-E3CB-8116-CB34-B0D7B6768541}"/>
              </a:ext>
            </a:extLst>
          </p:cNvPr>
          <p:cNvSpPr/>
          <p:nvPr/>
        </p:nvSpPr>
        <p:spPr>
          <a:xfrm rot="5400000">
            <a:off x="5590032" y="4941468"/>
            <a:ext cx="1011936" cy="280416"/>
          </a:xfrm>
          <a:prstGeom prst="rightArrow">
            <a:avLst>
              <a:gd name="adj1" fmla="val 50000"/>
              <a:gd name="adj2" fmla="val 111314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CE47739-EC19-57BF-B132-AB5CBE91F95F}"/>
              </a:ext>
            </a:extLst>
          </p:cNvPr>
          <p:cNvSpPr txBox="1"/>
          <p:nvPr/>
        </p:nvSpPr>
        <p:spPr>
          <a:xfrm>
            <a:off x="8790402" y="3412521"/>
            <a:ext cx="2586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00B050"/>
                </a:solidFill>
              </a:rPr>
              <a:t>Gesprächsprotokoll anfertigen &amp; speichern</a:t>
            </a:r>
          </a:p>
        </p:txBody>
      </p:sp>
    </p:spTree>
    <p:extLst>
      <p:ext uri="{BB962C8B-B14F-4D97-AF65-F5344CB8AC3E}">
        <p14:creationId xmlns:p14="http://schemas.microsoft.com/office/powerpoint/2010/main" val="3898953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450C2-B3C7-3A15-C11A-3E0F4F4BE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12C70D3B-4A82-55CE-DB74-89BCCF84AA4C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8A1BB30B-BD92-D130-7F5F-91B13F13AA36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50913CCE-780A-74F6-3C6C-5C058DFC3DF4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AE58E451-CE6A-B1DA-E365-D732F8425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E0C58230-3BA9-7AE6-4008-89006CC6CE15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4A0240AA-4809-6AA8-20FB-33F39F66C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3600" b="1" dirty="0">
                <a:solidFill>
                  <a:srgbClr val="495663"/>
                </a:solidFill>
              </a:rPr>
              <a:t>Gespräche dokumentieren mit </a:t>
            </a:r>
            <a:r>
              <a:rPr lang="de-DE" altLang="de-DE" sz="3600" b="1" dirty="0" err="1">
                <a:solidFill>
                  <a:srgbClr val="495663"/>
                </a:solidFill>
              </a:rPr>
              <a:t>Clama</a:t>
            </a:r>
            <a:endParaRPr lang="de-DE" altLang="de-DE" sz="3600" b="1" dirty="0">
              <a:solidFill>
                <a:srgbClr val="495663"/>
              </a:solidFill>
            </a:endParaRPr>
          </a:p>
        </p:txBody>
      </p:sp>
      <p:sp>
        <p:nvSpPr>
          <p:cNvPr id="6" name="Badge">
            <a:extLst>
              <a:ext uri="{FF2B5EF4-FFF2-40B4-BE49-F238E27FC236}">
                <a16:creationId xmlns:a16="http://schemas.microsoft.com/office/drawing/2014/main" id="{07E60748-8A18-F3B7-B490-188D3DD16A56}"/>
              </a:ext>
            </a:extLst>
          </p:cNvPr>
          <p:cNvSpPr/>
          <p:nvPr/>
        </p:nvSpPr>
        <p:spPr>
          <a:xfrm>
            <a:off x="556080" y="6454158"/>
            <a:ext cx="553992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Alternativ: https://</a:t>
            </a:r>
            <a:r>
              <a:rPr lang="de-DE" sz="1100" b="1" dirty="0" err="1">
                <a:solidFill>
                  <a:srgbClr val="54665F"/>
                </a:solidFill>
              </a:rPr>
              <a:t>www.clama-schule.de</a:t>
            </a:r>
            <a:r>
              <a:rPr lang="de-DE" sz="1100" b="1" dirty="0">
                <a:solidFill>
                  <a:srgbClr val="54665F"/>
                </a:solidFill>
              </a:rPr>
              <a:t>/</a:t>
            </a:r>
            <a:r>
              <a:rPr lang="de-DE" sz="1100" b="1" dirty="0" err="1">
                <a:solidFill>
                  <a:srgbClr val="54665F"/>
                </a:solidFill>
              </a:rPr>
              <a:t>hilfecenter</a:t>
            </a:r>
            <a:r>
              <a:rPr lang="de-DE" sz="1100" b="1" dirty="0">
                <a:solidFill>
                  <a:srgbClr val="54665F"/>
                </a:solidFill>
              </a:rPr>
              <a:t>/</a:t>
            </a:r>
            <a:r>
              <a:rPr lang="de-DE" sz="1100" b="1" dirty="0" err="1">
                <a:solidFill>
                  <a:srgbClr val="54665F"/>
                </a:solidFill>
              </a:rPr>
              <a:t>gespraeche</a:t>
            </a:r>
            <a:r>
              <a:rPr lang="de-DE" sz="1100" b="1" dirty="0">
                <a:solidFill>
                  <a:srgbClr val="54665F"/>
                </a:solidFill>
              </a:rPr>
              <a:t>-dokumentieren/ 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10B4354A-E448-46FB-5CCC-A8977D265E41}"/>
              </a:ext>
            </a:extLst>
          </p:cNvPr>
          <p:cNvSpPr txBox="1"/>
          <p:nvPr/>
        </p:nvSpPr>
        <p:spPr>
          <a:xfrm>
            <a:off x="7055700" y="3205197"/>
            <a:ext cx="3378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</a:rPr>
              <a:t>Leitfaden</a:t>
            </a:r>
          </a:p>
          <a:p>
            <a:pPr algn="ctr"/>
            <a:r>
              <a:rPr lang="de-DE" sz="1300" b="1" dirty="0">
                <a:solidFill>
                  <a:schemeClr val="bg1"/>
                </a:solidFill>
              </a:rPr>
              <a:t>Aufklärungsgespräch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A6E2A30-9621-DA48-818E-9553B89C7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211" y="1153649"/>
            <a:ext cx="7772400" cy="4867407"/>
          </a:xfrm>
          <a:prstGeom prst="roundRect">
            <a:avLst>
              <a:gd name="adj" fmla="val 2890"/>
            </a:avLst>
          </a:prstGeom>
          <a:ln w="76200">
            <a:solidFill>
              <a:schemeClr val="tx1"/>
            </a:solidFill>
          </a:ln>
        </p:spPr>
      </p:pic>
      <p:sp>
        <p:nvSpPr>
          <p:cNvPr id="10" name="Abgerundetes Rechteck 9">
            <a:extLst>
              <a:ext uri="{FF2B5EF4-FFF2-40B4-BE49-F238E27FC236}">
                <a16:creationId xmlns:a16="http://schemas.microsoft.com/office/drawing/2014/main" id="{36CE04B5-FB79-6018-779B-96DE018CE71F}"/>
              </a:ext>
            </a:extLst>
          </p:cNvPr>
          <p:cNvSpPr/>
          <p:nvPr/>
        </p:nvSpPr>
        <p:spPr>
          <a:xfrm>
            <a:off x="5580000" y="2872800"/>
            <a:ext cx="792000" cy="855617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Abgerundetes Rechteck 10">
            <a:extLst>
              <a:ext uri="{FF2B5EF4-FFF2-40B4-BE49-F238E27FC236}">
                <a16:creationId xmlns:a16="http://schemas.microsoft.com/office/drawing/2014/main" id="{5E9D8B12-19E5-950F-8FE2-FD4A4F2E4D54}"/>
              </a:ext>
            </a:extLst>
          </p:cNvPr>
          <p:cNvSpPr/>
          <p:nvPr/>
        </p:nvSpPr>
        <p:spPr>
          <a:xfrm>
            <a:off x="6748537" y="2872800"/>
            <a:ext cx="1233435" cy="855617"/>
          </a:xfrm>
          <a:prstGeom prst="round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7B0F3A1-57EA-5B7A-C305-5CDCA56B72A9}"/>
              </a:ext>
            </a:extLst>
          </p:cNvPr>
          <p:cNvSpPr txBox="1"/>
          <p:nvPr/>
        </p:nvSpPr>
        <p:spPr>
          <a:xfrm>
            <a:off x="8797148" y="2433516"/>
            <a:ext cx="36750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00B050"/>
                </a:solidFill>
              </a:rPr>
              <a:t>Zugriff steuern</a:t>
            </a:r>
          </a:p>
          <a:p>
            <a:endParaRPr lang="de-DE" b="1" dirty="0">
              <a:solidFill>
                <a:srgbClr val="00B050"/>
              </a:solidFill>
            </a:endParaRPr>
          </a:p>
          <a:p>
            <a:r>
              <a:rPr lang="de-DE" b="1" dirty="0">
                <a:solidFill>
                  <a:srgbClr val="00B050"/>
                </a:solidFill>
              </a:rPr>
              <a:t>Gespräch kommentieren</a:t>
            </a:r>
          </a:p>
          <a:p>
            <a:endParaRPr lang="de-DE" b="1" dirty="0">
              <a:solidFill>
                <a:srgbClr val="00B050"/>
              </a:solidFill>
            </a:endParaRPr>
          </a:p>
          <a:p>
            <a:r>
              <a:rPr lang="de-DE" b="1" dirty="0">
                <a:solidFill>
                  <a:srgbClr val="00B050"/>
                </a:solidFill>
              </a:rPr>
              <a:t>Protokoll exportieren</a:t>
            </a:r>
          </a:p>
        </p:txBody>
      </p:sp>
    </p:spTree>
    <p:extLst>
      <p:ext uri="{BB962C8B-B14F-4D97-AF65-F5344CB8AC3E}">
        <p14:creationId xmlns:p14="http://schemas.microsoft.com/office/powerpoint/2010/main" val="3463361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A8F0E-E3C2-B9D0-E45A-61979F0A7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23D5B981-ECFF-CBFD-48FC-4285033AB2EC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094A7D01-4BCF-3F37-E118-E845AE8F4908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C77ECE4F-E4EE-C214-8880-7D70CD35DE1E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B3AD4395-3CDE-C010-9D01-FF3E065FD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BFB7B84F-7F95-CFAA-B8FC-64B7C8E1ABB5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BFBFDD33-C374-31D9-7E9D-86385DEA45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3600" b="1" dirty="0">
                <a:solidFill>
                  <a:srgbClr val="495663"/>
                </a:solidFill>
              </a:rPr>
              <a:t>Was wir als Gruppe angehen wollen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27CE15A4-E23B-20AC-EC54-63F3BE401372}"/>
              </a:ext>
            </a:extLst>
          </p:cNvPr>
          <p:cNvSpPr txBox="1"/>
          <p:nvPr/>
        </p:nvSpPr>
        <p:spPr>
          <a:xfrm>
            <a:off x="7055700" y="3205197"/>
            <a:ext cx="3378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</a:rPr>
              <a:t>Leitfaden</a:t>
            </a:r>
          </a:p>
          <a:p>
            <a:pPr algn="ctr"/>
            <a:r>
              <a:rPr lang="de-DE" sz="1300" b="1" dirty="0">
                <a:solidFill>
                  <a:schemeClr val="bg1"/>
                </a:solidFill>
              </a:rPr>
              <a:t>Aufklärungsgespräch</a:t>
            </a:r>
          </a:p>
        </p:txBody>
      </p:sp>
      <p:graphicFrame>
        <p:nvGraphicFramePr>
          <p:cNvPr id="2" name="Table 904">
            <a:extLst>
              <a:ext uri="{FF2B5EF4-FFF2-40B4-BE49-F238E27FC236}">
                <a16:creationId xmlns:a16="http://schemas.microsoft.com/office/drawing/2014/main" id="{6BF8CBB7-F6C5-1447-DA82-8EF1F5B159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9057830"/>
              </p:ext>
            </p:extLst>
          </p:nvPr>
        </p:nvGraphicFramePr>
        <p:xfrm>
          <a:off x="566056" y="1144082"/>
          <a:ext cx="11076444" cy="5300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4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68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73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1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105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1480"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FFFFFF"/>
                          </a:solidFill>
                          <a:latin typeface="Calibri"/>
                        </a:rPr>
                        <a:t>Nr.</a:t>
                      </a:r>
                    </a:p>
                  </a:txBody>
                  <a:tcPr marL="64008" marR="64008" marT="36576" marB="18288">
                    <a:solidFill>
                      <a:srgbClr val="4956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Was </a:t>
                      </a:r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wollen</a:t>
                      </a:r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wir</a:t>
                      </a:r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angehen</a:t>
                      </a:r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?</a:t>
                      </a:r>
                    </a:p>
                  </a:txBody>
                  <a:tcPr marL="64008" marR="64008" marT="36576" marB="18288">
                    <a:solidFill>
                      <a:srgbClr val="4956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FFFFFF"/>
                          </a:solidFill>
                          <a:latin typeface="Calibri"/>
                        </a:rPr>
                        <a:t>Wann?</a:t>
                      </a:r>
                    </a:p>
                  </a:txBody>
                  <a:tcPr marL="64008" marR="64008" marT="36576" marB="18288">
                    <a:solidFill>
                      <a:srgbClr val="4956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FFFFFF"/>
                          </a:solidFill>
                          <a:latin typeface="Calibri"/>
                        </a:rPr>
                        <a:t>Wer ist verantwortlich?</a:t>
                      </a:r>
                    </a:p>
                  </a:txBody>
                  <a:tcPr marL="64008" marR="64008" marT="36576" marB="18288">
                    <a:solidFill>
                      <a:srgbClr val="4956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i="0">
                          <a:solidFill>
                            <a:srgbClr val="FFFFFF"/>
                          </a:solidFill>
                          <a:latin typeface="Calibri"/>
                        </a:rPr>
                        <a:t>Abhängig von</a:t>
                      </a:r>
                    </a:p>
                  </a:txBody>
                  <a:tcPr marL="64008" marR="64008" marT="36576" marB="18288">
                    <a:solidFill>
                      <a:srgbClr val="4956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Offene</a:t>
                      </a:r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Fragen</a:t>
                      </a:r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 / </a:t>
                      </a:r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Notizen</a:t>
                      </a:r>
                      <a:endParaRPr sz="1400" b="1" i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4956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3115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495662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 dirty="0">
                          <a:solidFill>
                            <a:srgbClr val="9AA7B0"/>
                          </a:solidFill>
                          <a:latin typeface="Calibri"/>
                        </a:rPr>
                        <a:t>z. B. Alle </a:t>
                      </a:r>
                      <a:r>
                        <a:rPr sz="1000" b="0" i="1" dirty="0" err="1">
                          <a:solidFill>
                            <a:srgbClr val="9AA7B0"/>
                          </a:solidFill>
                          <a:latin typeface="Calibri"/>
                        </a:rPr>
                        <a:t>wichtigen</a:t>
                      </a:r>
                      <a:r>
                        <a:rPr sz="1000" b="0" i="1" dirty="0">
                          <a:solidFill>
                            <a:srgbClr val="9AA7B0"/>
                          </a:solidFill>
                          <a:latin typeface="Calibri"/>
                        </a:rPr>
                        <a:t> und </a:t>
                      </a:r>
                      <a:r>
                        <a:rPr sz="1000" b="0" i="1" dirty="0" err="1">
                          <a:solidFill>
                            <a:srgbClr val="9AA7B0"/>
                          </a:solidFill>
                          <a:latin typeface="Calibri"/>
                        </a:rPr>
                        <a:t>kritischen</a:t>
                      </a:r>
                      <a:r>
                        <a:rPr sz="1000" b="0" i="1" dirty="0">
                          <a:solidFill>
                            <a:srgbClr val="9AA7B0"/>
                          </a:solidFill>
                          <a:latin typeface="Calibri"/>
                        </a:rPr>
                        <a:t> </a:t>
                      </a:r>
                      <a:r>
                        <a:rPr sz="1000" b="0" i="1" dirty="0" err="1">
                          <a:solidFill>
                            <a:srgbClr val="9AA7B0"/>
                          </a:solidFill>
                          <a:latin typeface="Calibri"/>
                        </a:rPr>
                        <a:t>Gespräche</a:t>
                      </a:r>
                      <a:r>
                        <a:rPr sz="1000" b="0" i="1" dirty="0">
                          <a:solidFill>
                            <a:srgbClr val="9AA7B0"/>
                          </a:solidFill>
                          <a:latin typeface="Calibri"/>
                        </a:rPr>
                        <a:t> (</a:t>
                      </a:r>
                      <a:r>
                        <a:rPr sz="1000" b="0" i="1" dirty="0" err="1">
                          <a:solidFill>
                            <a:srgbClr val="9AA7B0"/>
                          </a:solidFill>
                          <a:latin typeface="Calibri"/>
                        </a:rPr>
                        <a:t>Eltern</a:t>
                      </a:r>
                      <a:r>
                        <a:rPr sz="1000" b="0" i="1" dirty="0">
                          <a:solidFill>
                            <a:srgbClr val="9AA7B0"/>
                          </a:solidFill>
                          <a:latin typeface="Calibri"/>
                        </a:rPr>
                        <a:t>, </a:t>
                      </a:r>
                      <a:r>
                        <a:rPr sz="1000" b="0" i="1" dirty="0" err="1">
                          <a:solidFill>
                            <a:srgbClr val="9AA7B0"/>
                          </a:solidFill>
                          <a:latin typeface="Calibri"/>
                        </a:rPr>
                        <a:t>Konferenzen</a:t>
                      </a:r>
                      <a:r>
                        <a:rPr sz="1000" b="0" i="1" dirty="0">
                          <a:solidFill>
                            <a:srgbClr val="9AA7B0"/>
                          </a:solidFill>
                          <a:latin typeface="Calibri"/>
                        </a:rPr>
                        <a:t>, Schüler) </a:t>
                      </a:r>
                      <a:r>
                        <a:rPr sz="1000" b="0" i="1" dirty="0" err="1">
                          <a:solidFill>
                            <a:srgbClr val="9AA7B0"/>
                          </a:solidFill>
                          <a:latin typeface="Calibri"/>
                        </a:rPr>
                        <a:t>halten</a:t>
                      </a:r>
                      <a:r>
                        <a:rPr sz="1000" b="0" i="1" dirty="0">
                          <a:solidFill>
                            <a:srgbClr val="9AA7B0"/>
                          </a:solidFill>
                          <a:latin typeface="Calibri"/>
                        </a:rPr>
                        <a:t> </a:t>
                      </a:r>
                      <a:r>
                        <a:rPr sz="1000" b="0" i="1" dirty="0" err="1">
                          <a:solidFill>
                            <a:srgbClr val="9AA7B0"/>
                          </a:solidFill>
                          <a:latin typeface="Calibri"/>
                        </a:rPr>
                        <a:t>wir</a:t>
                      </a:r>
                      <a:r>
                        <a:rPr sz="1000" b="0" i="1" dirty="0">
                          <a:solidFill>
                            <a:srgbClr val="9AA7B0"/>
                          </a:solidFill>
                          <a:latin typeface="Calibri"/>
                        </a:rPr>
                        <a:t> in </a:t>
                      </a:r>
                      <a:r>
                        <a:rPr sz="1000" b="0" i="1" dirty="0" err="1">
                          <a:solidFill>
                            <a:srgbClr val="9AA7B0"/>
                          </a:solidFill>
                          <a:latin typeface="Calibri"/>
                        </a:rPr>
                        <a:t>Clama</a:t>
                      </a:r>
                      <a:r>
                        <a:rPr sz="1000" b="0" i="1" dirty="0">
                          <a:solidFill>
                            <a:srgbClr val="9AA7B0"/>
                          </a:solidFill>
                          <a:latin typeface="Calibri"/>
                        </a:rPr>
                        <a:t> fest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☐ Sofort: __.__.____</a:t>
                      </a:r>
                    </a:p>
                    <a:p>
                      <a:r>
                        <a:rPr sz="1000" i="1">
                          <a:solidFill>
                            <a:srgbClr val="9AA7B0"/>
                          </a:solidFill>
                          <a:latin typeface="Calibri"/>
                        </a:rPr>
                        <a:t>☒ Kurzfristig: z. B. 30.11.</a:t>
                      </a:r>
                    </a:p>
                    <a:p>
                      <a:r>
                        <a:rPr sz="1000" i="1">
                          <a:solidFill>
                            <a:srgbClr val="9AA7B0"/>
                          </a:solidFill>
                          <a:latin typeface="Calibri"/>
                        </a:rPr>
                        <a:t>☐ Mittelfristig   ☐ Langfristig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Admin: [Name] – Gesprächsvorlagen einspielen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Beschluss Lehrerkonferenz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Welche Vorlagen brauchen wir?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3115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495662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Wer ein Gespräch direkt führt, dokumentiert es sofort als Maßnahme – die Klassenleitung sieht, dass schon gesprochen wurde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 dirty="0">
                          <a:solidFill>
                            <a:srgbClr val="9AA7B0"/>
                          </a:solidFill>
                          <a:latin typeface="Calibri"/>
                        </a:rPr>
                        <a:t>☒ </a:t>
                      </a:r>
                      <a:r>
                        <a:rPr sz="1000" b="0" i="1" dirty="0" err="1">
                          <a:solidFill>
                            <a:srgbClr val="9AA7B0"/>
                          </a:solidFill>
                          <a:latin typeface="Calibri"/>
                        </a:rPr>
                        <a:t>Sofort</a:t>
                      </a:r>
                      <a:r>
                        <a:rPr sz="1000" b="0" i="1" dirty="0">
                          <a:solidFill>
                            <a:srgbClr val="9AA7B0"/>
                          </a:solidFill>
                          <a:latin typeface="Calibri"/>
                        </a:rPr>
                        <a:t>: z. B. 15.10.</a:t>
                      </a:r>
                    </a:p>
                    <a:p>
                      <a:r>
                        <a:rPr sz="1000" i="1" dirty="0">
                          <a:solidFill>
                            <a:srgbClr val="9AA7B0"/>
                          </a:solidFill>
                          <a:latin typeface="Calibri"/>
                        </a:rPr>
                        <a:t>☐ </a:t>
                      </a:r>
                      <a:r>
                        <a:rPr sz="1000" i="1" dirty="0" err="1">
                          <a:solidFill>
                            <a:srgbClr val="9AA7B0"/>
                          </a:solidFill>
                          <a:latin typeface="Calibri"/>
                        </a:rPr>
                        <a:t>Kurzfristig</a:t>
                      </a:r>
                      <a:r>
                        <a:rPr sz="1000" i="1" dirty="0">
                          <a:solidFill>
                            <a:srgbClr val="9AA7B0"/>
                          </a:solidFill>
                          <a:latin typeface="Calibri"/>
                        </a:rPr>
                        <a:t>: __.__.____</a:t>
                      </a:r>
                    </a:p>
                    <a:p>
                      <a:r>
                        <a:rPr sz="1000" i="1" dirty="0">
                          <a:solidFill>
                            <a:srgbClr val="9AA7B0"/>
                          </a:solidFill>
                          <a:latin typeface="Calibri"/>
                        </a:rPr>
                        <a:t>☐ </a:t>
                      </a:r>
                      <a:r>
                        <a:rPr sz="1000" i="1" dirty="0" err="1">
                          <a:solidFill>
                            <a:srgbClr val="9AA7B0"/>
                          </a:solidFill>
                          <a:latin typeface="Calibri"/>
                        </a:rPr>
                        <a:t>Mittelfristig</a:t>
                      </a:r>
                      <a:r>
                        <a:rPr sz="1000" i="1" dirty="0">
                          <a:solidFill>
                            <a:srgbClr val="9AA7B0"/>
                          </a:solidFill>
                          <a:latin typeface="Calibri"/>
                        </a:rPr>
                        <a:t>   ☐ </a:t>
                      </a:r>
                      <a:r>
                        <a:rPr sz="1000" i="1" dirty="0" err="1">
                          <a:solidFill>
                            <a:srgbClr val="9AA7B0"/>
                          </a:solidFill>
                          <a:latin typeface="Calibri"/>
                        </a:rPr>
                        <a:t>Langfristig</a:t>
                      </a:r>
                      <a:endParaRPr sz="100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Alle Lehrkräfte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Kurze Einführung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 dirty="0">
                          <a:solidFill>
                            <a:srgbClr val="9AA7B0"/>
                          </a:solidFill>
                          <a:latin typeface="Calibri"/>
                        </a:rPr>
                        <a:t>…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3115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495662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Pausenaufsicht meldet Vorfälle noch am selben Tag an die Klassenleitung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 dirty="0">
                          <a:solidFill>
                            <a:srgbClr val="9AA7B0"/>
                          </a:solidFill>
                          <a:latin typeface="Calibri"/>
                        </a:rPr>
                        <a:t>☐ </a:t>
                      </a:r>
                      <a:r>
                        <a:rPr sz="1000" b="0" i="1" dirty="0" err="1">
                          <a:solidFill>
                            <a:srgbClr val="9AA7B0"/>
                          </a:solidFill>
                          <a:latin typeface="Calibri"/>
                        </a:rPr>
                        <a:t>Sofort</a:t>
                      </a:r>
                      <a:r>
                        <a:rPr sz="1000" b="0" i="1" dirty="0">
                          <a:solidFill>
                            <a:srgbClr val="9AA7B0"/>
                          </a:solidFill>
                          <a:latin typeface="Calibri"/>
                        </a:rPr>
                        <a:t>: __.__.____</a:t>
                      </a:r>
                    </a:p>
                    <a:p>
                      <a:r>
                        <a:rPr sz="1000" i="1" dirty="0">
                          <a:solidFill>
                            <a:srgbClr val="9AA7B0"/>
                          </a:solidFill>
                          <a:latin typeface="Calibri"/>
                        </a:rPr>
                        <a:t>☒ </a:t>
                      </a:r>
                      <a:r>
                        <a:rPr sz="1000" i="1" dirty="0" err="1">
                          <a:solidFill>
                            <a:srgbClr val="9AA7B0"/>
                          </a:solidFill>
                          <a:latin typeface="Calibri"/>
                        </a:rPr>
                        <a:t>Kurzfristig</a:t>
                      </a:r>
                      <a:r>
                        <a:rPr sz="1000" i="1" dirty="0">
                          <a:solidFill>
                            <a:srgbClr val="9AA7B0"/>
                          </a:solidFill>
                          <a:latin typeface="Calibri"/>
                        </a:rPr>
                        <a:t>: z. B. 30.11.</a:t>
                      </a:r>
                    </a:p>
                    <a:p>
                      <a:r>
                        <a:rPr sz="1000" i="1" dirty="0">
                          <a:solidFill>
                            <a:srgbClr val="9AA7B0"/>
                          </a:solidFill>
                          <a:latin typeface="Calibri"/>
                        </a:rPr>
                        <a:t>☐ </a:t>
                      </a:r>
                      <a:r>
                        <a:rPr sz="1000" i="1" dirty="0" err="1">
                          <a:solidFill>
                            <a:srgbClr val="9AA7B0"/>
                          </a:solidFill>
                          <a:latin typeface="Calibri"/>
                        </a:rPr>
                        <a:t>Mittelfristig</a:t>
                      </a:r>
                      <a:r>
                        <a:rPr sz="1000" i="1" dirty="0">
                          <a:solidFill>
                            <a:srgbClr val="9AA7B0"/>
                          </a:solidFill>
                          <a:latin typeface="Calibri"/>
                        </a:rPr>
                        <a:t>   ☐ </a:t>
                      </a:r>
                      <a:r>
                        <a:rPr sz="1000" i="1" dirty="0" err="1">
                          <a:solidFill>
                            <a:srgbClr val="9AA7B0"/>
                          </a:solidFill>
                          <a:latin typeface="Calibri"/>
                        </a:rPr>
                        <a:t>Langfristig</a:t>
                      </a:r>
                      <a:endParaRPr sz="100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Schulleitung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Aufsichtsplan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…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3115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495662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Wiedergutmachung vor Strafe: gemeinsamen Katalog passender Wiedergutmachungen erstellen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☐ Sofort: __.__.____</a:t>
                      </a:r>
                    </a:p>
                    <a:p>
                      <a:r>
                        <a:rPr sz="1000" i="1">
                          <a:solidFill>
                            <a:srgbClr val="9AA7B0"/>
                          </a:solidFill>
                          <a:latin typeface="Calibri"/>
                        </a:rPr>
                        <a:t>☐ Kurzfristig: __.__.____</a:t>
                      </a:r>
                    </a:p>
                    <a:p>
                      <a:r>
                        <a:rPr sz="1000" i="1">
                          <a:solidFill>
                            <a:srgbClr val="9AA7B0"/>
                          </a:solidFill>
                          <a:latin typeface="Calibri"/>
                        </a:rPr>
                        <a:t>☒ Mittelfristig   ☐ Langfristig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Steuergruppe / Schulsozialarbeit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Schulkonferenz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Eltern einbeziehen?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3115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495662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„Hilfe holen ist kein Petzen“ – als Ritual im Klassenrat verankern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☐ Sofort: __.__.____</a:t>
                      </a:r>
                    </a:p>
                    <a:p>
                      <a:r>
                        <a:rPr sz="1000" i="1">
                          <a:solidFill>
                            <a:srgbClr val="9AA7B0"/>
                          </a:solidFill>
                          <a:latin typeface="Calibri"/>
                        </a:rPr>
                        <a:t>☒ Kurzfristig: z. B. 30.11.</a:t>
                      </a:r>
                    </a:p>
                    <a:p>
                      <a:r>
                        <a:rPr sz="1000" i="1">
                          <a:solidFill>
                            <a:srgbClr val="9AA7B0"/>
                          </a:solidFill>
                          <a:latin typeface="Calibri"/>
                        </a:rPr>
                        <a:t>☐ Mittelfristig   ☐ Langfristig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Klassenleitungen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Material für den Klassenrat?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3115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495662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In den nächsten 3 Monaten: fester 15-Minuten-Slot in jeder Dienstbesprechung – Feedback und Erfahrungen zu den Gesprächstypen teilen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☒ Sofort: z. B. 15.10.</a:t>
                      </a:r>
                    </a:p>
                    <a:p>
                      <a:r>
                        <a:rPr sz="1000" i="1">
                          <a:solidFill>
                            <a:srgbClr val="9AA7B0"/>
                          </a:solidFill>
                          <a:latin typeface="Calibri"/>
                        </a:rPr>
                        <a:t>☐ Kurzfristig: __.__.____</a:t>
                      </a:r>
                    </a:p>
                    <a:p>
                      <a:r>
                        <a:rPr sz="1000" i="1">
                          <a:solidFill>
                            <a:srgbClr val="9AA7B0"/>
                          </a:solidFill>
                          <a:latin typeface="Calibri"/>
                        </a:rPr>
                        <a:t>☐ Mittelfristig   ☐ Langfristig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z. B. Schulleitung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>
                          <a:solidFill>
                            <a:srgbClr val="9AA7B0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 i="1" dirty="0">
                          <a:solidFill>
                            <a:srgbClr val="9AA7B0"/>
                          </a:solidFill>
                          <a:latin typeface="Calibri"/>
                        </a:rPr>
                        <a:t>z. B. </a:t>
                      </a:r>
                      <a:r>
                        <a:rPr sz="1000" b="0" i="1" dirty="0" err="1">
                          <a:solidFill>
                            <a:srgbClr val="9AA7B0"/>
                          </a:solidFill>
                          <a:latin typeface="Calibri"/>
                        </a:rPr>
                        <a:t>Wer</a:t>
                      </a:r>
                      <a:r>
                        <a:rPr sz="1000" b="0" i="1" dirty="0">
                          <a:solidFill>
                            <a:srgbClr val="9AA7B0"/>
                          </a:solidFill>
                          <a:latin typeface="Calibri"/>
                        </a:rPr>
                        <a:t> </a:t>
                      </a:r>
                      <a:r>
                        <a:rPr sz="1000" b="0" i="1" dirty="0" err="1">
                          <a:solidFill>
                            <a:srgbClr val="9AA7B0"/>
                          </a:solidFill>
                          <a:latin typeface="Calibri"/>
                        </a:rPr>
                        <a:t>moderiert</a:t>
                      </a:r>
                      <a:r>
                        <a:rPr sz="1000" b="0" i="1" dirty="0">
                          <a:solidFill>
                            <a:srgbClr val="9AA7B0"/>
                          </a:solidFill>
                          <a:latin typeface="Calibri"/>
                        </a:rPr>
                        <a:t>?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6931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F4749-868D-7A0B-5AA4-77E768869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9529BB47-B51F-2CB6-0B45-16451B24C94A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6E8AA050-62C2-514D-0113-3847C13A2508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70430821-FC5D-103C-0997-8EBAFB18A2A8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3690EF1F-AF1E-0911-994C-2BB0A366F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20E4AE06-E58A-ACB9-38AC-672420B64FC7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B6852E2C-4B72-D7CA-E277-BC4ED1BF4F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3600" b="1" dirty="0">
                <a:solidFill>
                  <a:srgbClr val="495663"/>
                </a:solidFill>
              </a:rPr>
              <a:t>Was wir als Gruppe angehen wollen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226280AB-DD61-B330-B69D-DBE1F298D70B}"/>
              </a:ext>
            </a:extLst>
          </p:cNvPr>
          <p:cNvSpPr txBox="1"/>
          <p:nvPr/>
        </p:nvSpPr>
        <p:spPr>
          <a:xfrm>
            <a:off x="7055700" y="3205197"/>
            <a:ext cx="3378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</a:rPr>
              <a:t>Leitfaden</a:t>
            </a:r>
          </a:p>
          <a:p>
            <a:pPr algn="ctr"/>
            <a:r>
              <a:rPr lang="de-DE" sz="1300" b="1" dirty="0">
                <a:solidFill>
                  <a:schemeClr val="bg1"/>
                </a:solidFill>
              </a:rPr>
              <a:t>Aufklärungsgespräch</a:t>
            </a:r>
          </a:p>
        </p:txBody>
      </p:sp>
      <p:graphicFrame>
        <p:nvGraphicFramePr>
          <p:cNvPr id="2" name="Table 904">
            <a:extLst>
              <a:ext uri="{FF2B5EF4-FFF2-40B4-BE49-F238E27FC236}">
                <a16:creationId xmlns:a16="http://schemas.microsoft.com/office/drawing/2014/main" id="{51C13129-24D6-CDFF-C4EE-757E3016A7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161715"/>
              </p:ext>
            </p:extLst>
          </p:nvPr>
        </p:nvGraphicFramePr>
        <p:xfrm>
          <a:off x="566056" y="1144083"/>
          <a:ext cx="11059888" cy="5393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9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2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42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88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78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3642">
                <a:tc>
                  <a:txBody>
                    <a:bodyPr/>
                    <a:lstStyle/>
                    <a:p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Nr.</a:t>
                      </a:r>
                    </a:p>
                  </a:txBody>
                  <a:tcPr marL="64008" marR="64008" marT="36576" marB="18288">
                    <a:solidFill>
                      <a:srgbClr val="4956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Was </a:t>
                      </a:r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wollen</a:t>
                      </a:r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wir</a:t>
                      </a:r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angehen</a:t>
                      </a:r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?</a:t>
                      </a:r>
                    </a:p>
                  </a:txBody>
                  <a:tcPr marL="64008" marR="64008" marT="36576" marB="18288">
                    <a:solidFill>
                      <a:srgbClr val="4956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Wann?</a:t>
                      </a:r>
                    </a:p>
                  </a:txBody>
                  <a:tcPr marL="64008" marR="64008" marT="36576" marB="18288">
                    <a:solidFill>
                      <a:srgbClr val="4956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Wer</a:t>
                      </a:r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ist</a:t>
                      </a:r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verantwortlich</a:t>
                      </a:r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?</a:t>
                      </a:r>
                    </a:p>
                  </a:txBody>
                  <a:tcPr marL="64008" marR="64008" marT="36576" marB="18288">
                    <a:solidFill>
                      <a:srgbClr val="4956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Abhängig</a:t>
                      </a:r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 von</a:t>
                      </a:r>
                    </a:p>
                  </a:txBody>
                  <a:tcPr marL="64008" marR="64008" marT="36576" marB="18288">
                    <a:solidFill>
                      <a:srgbClr val="49566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Offene</a:t>
                      </a:r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Fragen</a:t>
                      </a:r>
                      <a:r>
                        <a:rPr sz="1400" b="1" i="0" dirty="0">
                          <a:solidFill>
                            <a:srgbClr val="FFFFFF"/>
                          </a:solidFill>
                          <a:latin typeface="Calibri"/>
                        </a:rPr>
                        <a:t> / </a:t>
                      </a:r>
                      <a:r>
                        <a:rPr sz="1400" b="1" i="0" dirty="0" err="1">
                          <a:solidFill>
                            <a:srgbClr val="FFFFFF"/>
                          </a:solidFill>
                          <a:latin typeface="Calibri"/>
                        </a:rPr>
                        <a:t>Notizen</a:t>
                      </a:r>
                      <a:endParaRPr sz="1400" b="1" i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4956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8602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495662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0" i="1" dirty="0">
                          <a:solidFill>
                            <a:srgbClr val="9AA7B0"/>
                          </a:solidFill>
                          <a:latin typeface="Calibri"/>
                        </a:rPr>
                        <a:t>☐ Sofort: __.__.____</a:t>
                      </a:r>
                    </a:p>
                    <a:p>
                      <a:r>
                        <a:rPr lang="de-DE" sz="1000" i="1" dirty="0">
                          <a:solidFill>
                            <a:srgbClr val="9AA7B0"/>
                          </a:solidFill>
                          <a:latin typeface="Calibri"/>
                        </a:rPr>
                        <a:t>☒ Kurzfristig: z. B. 30.11.</a:t>
                      </a:r>
                    </a:p>
                    <a:p>
                      <a:r>
                        <a:rPr lang="de-DE" sz="1000" i="1" dirty="0">
                          <a:solidFill>
                            <a:srgbClr val="9AA7B0"/>
                          </a:solidFill>
                          <a:latin typeface="Calibri"/>
                        </a:rPr>
                        <a:t>☐ Mittelfristig   ☐ Langfristig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8602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495662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0" i="1">
                          <a:solidFill>
                            <a:srgbClr val="9AA7B0"/>
                          </a:solidFill>
                          <a:latin typeface="Calibri"/>
                        </a:rPr>
                        <a:t>☒ Sofort: z. B. 15.10.</a:t>
                      </a:r>
                    </a:p>
                    <a:p>
                      <a:r>
                        <a:rPr lang="de-DE" sz="1000" i="1">
                          <a:solidFill>
                            <a:srgbClr val="9AA7B0"/>
                          </a:solidFill>
                          <a:latin typeface="Calibri"/>
                        </a:rPr>
                        <a:t>☐ Kurzfristig: __.__.____</a:t>
                      </a:r>
                    </a:p>
                    <a:p>
                      <a:r>
                        <a:rPr lang="de-DE" sz="1000" i="1">
                          <a:solidFill>
                            <a:srgbClr val="9AA7B0"/>
                          </a:solidFill>
                          <a:latin typeface="Calibri"/>
                        </a:rPr>
                        <a:t>☐ Mittelfristig   ☐ Langfristig</a:t>
                      </a:r>
                      <a:endParaRPr lang="de-DE" sz="100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8602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495662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0" i="1">
                          <a:solidFill>
                            <a:srgbClr val="9AA7B0"/>
                          </a:solidFill>
                          <a:latin typeface="Calibri"/>
                        </a:rPr>
                        <a:t>☐ Sofort: __.__.____</a:t>
                      </a:r>
                    </a:p>
                    <a:p>
                      <a:r>
                        <a:rPr lang="de-DE" sz="1000" i="1">
                          <a:solidFill>
                            <a:srgbClr val="9AA7B0"/>
                          </a:solidFill>
                          <a:latin typeface="Calibri"/>
                        </a:rPr>
                        <a:t>☒ Kurzfristig: z. B. 30.11.</a:t>
                      </a:r>
                    </a:p>
                    <a:p>
                      <a:r>
                        <a:rPr lang="de-DE" sz="1000" i="1">
                          <a:solidFill>
                            <a:srgbClr val="9AA7B0"/>
                          </a:solidFill>
                          <a:latin typeface="Calibri"/>
                        </a:rPr>
                        <a:t>☐ Mittelfristig   ☐ Langfristig</a:t>
                      </a:r>
                      <a:endParaRPr lang="de-DE" sz="100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8602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495662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0" i="1">
                          <a:solidFill>
                            <a:srgbClr val="9AA7B0"/>
                          </a:solidFill>
                          <a:latin typeface="Calibri"/>
                        </a:rPr>
                        <a:t>☐ Sofort: __.__.____</a:t>
                      </a:r>
                    </a:p>
                    <a:p>
                      <a:r>
                        <a:rPr lang="de-DE" sz="1000" i="1">
                          <a:solidFill>
                            <a:srgbClr val="9AA7B0"/>
                          </a:solidFill>
                          <a:latin typeface="Calibri"/>
                        </a:rPr>
                        <a:t>☐ Kurzfristig: __.__.____</a:t>
                      </a:r>
                    </a:p>
                    <a:p>
                      <a:r>
                        <a:rPr lang="de-DE" sz="1000" i="1">
                          <a:solidFill>
                            <a:srgbClr val="9AA7B0"/>
                          </a:solidFill>
                          <a:latin typeface="Calibri"/>
                        </a:rPr>
                        <a:t>☒ Mittelfristig   ☐ Langfristig</a:t>
                      </a:r>
                      <a:endParaRPr lang="de-DE" sz="100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8602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495662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0" i="1">
                          <a:solidFill>
                            <a:srgbClr val="9AA7B0"/>
                          </a:solidFill>
                          <a:latin typeface="Calibri"/>
                        </a:rPr>
                        <a:t>☐ Sofort: __.__.____</a:t>
                      </a:r>
                    </a:p>
                    <a:p>
                      <a:r>
                        <a:rPr lang="de-DE" sz="1000" i="1">
                          <a:solidFill>
                            <a:srgbClr val="9AA7B0"/>
                          </a:solidFill>
                          <a:latin typeface="Calibri"/>
                        </a:rPr>
                        <a:t>☒ Kurzfristig: z. B. 30.11.</a:t>
                      </a:r>
                    </a:p>
                    <a:p>
                      <a:r>
                        <a:rPr lang="de-DE" sz="1000" i="1">
                          <a:solidFill>
                            <a:srgbClr val="9AA7B0"/>
                          </a:solidFill>
                          <a:latin typeface="Calibri"/>
                        </a:rPr>
                        <a:t>☐ Mittelfristig   ☐ Langfristig</a:t>
                      </a: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EAF4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8602">
                <a:tc>
                  <a:txBody>
                    <a:bodyPr/>
                    <a:lstStyle/>
                    <a:p>
                      <a:r>
                        <a:rPr sz="1200" b="1" i="0">
                          <a:solidFill>
                            <a:srgbClr val="495662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b="0" i="1">
                          <a:solidFill>
                            <a:srgbClr val="9AA7B0"/>
                          </a:solidFill>
                          <a:latin typeface="Calibri"/>
                        </a:rPr>
                        <a:t>☒ Sofort: z. B. 15.10.</a:t>
                      </a:r>
                    </a:p>
                    <a:p>
                      <a:r>
                        <a:rPr lang="de-DE" sz="1000" i="1">
                          <a:solidFill>
                            <a:srgbClr val="9AA7B0"/>
                          </a:solidFill>
                          <a:latin typeface="Calibri"/>
                        </a:rPr>
                        <a:t>☐ Kurzfristig: __.__.____</a:t>
                      </a:r>
                    </a:p>
                    <a:p>
                      <a:r>
                        <a:rPr lang="de-DE" sz="1000" i="1">
                          <a:solidFill>
                            <a:srgbClr val="9AA7B0"/>
                          </a:solidFill>
                          <a:latin typeface="Calibri"/>
                        </a:rPr>
                        <a:t>☐ Mittelfristig   ☐ Langfristig</a:t>
                      </a: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000" b="0" i="1" dirty="0">
                        <a:solidFill>
                          <a:srgbClr val="9AA7B0"/>
                        </a:solidFill>
                        <a:latin typeface="Calibri"/>
                      </a:endParaRPr>
                    </a:p>
                  </a:txBody>
                  <a:tcPr marL="64008" marR="64008" marT="36576" marB="18288">
                    <a:solidFill>
                      <a:srgbClr val="F6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9919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926</Words>
  <Application>Microsoft Macintosh PowerPoint</Application>
  <PresentationFormat>Breitbild</PresentationFormat>
  <Paragraphs>204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Huck</dc:creator>
  <cp:lastModifiedBy>Simon Huck</cp:lastModifiedBy>
  <cp:revision>4</cp:revision>
  <dcterms:created xsi:type="dcterms:W3CDTF">2026-09-29T12:47:22Z</dcterms:created>
  <dcterms:modified xsi:type="dcterms:W3CDTF">2026-09-29T20:36:57Z</dcterms:modified>
</cp:coreProperties>
</file>